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3" r:id="rId3"/>
    <p:sldId id="334" r:id="rId4"/>
    <p:sldId id="322" r:id="rId5"/>
    <p:sldId id="257" r:id="rId6"/>
    <p:sldId id="269" r:id="rId7"/>
    <p:sldId id="258" r:id="rId8"/>
    <p:sldId id="320" r:id="rId9"/>
    <p:sldId id="259" r:id="rId10"/>
    <p:sldId id="260" r:id="rId11"/>
    <p:sldId id="261" r:id="rId12"/>
    <p:sldId id="327" r:id="rId13"/>
    <p:sldId id="263" r:id="rId14"/>
    <p:sldId id="268" r:id="rId15"/>
    <p:sldId id="266" r:id="rId16"/>
    <p:sldId id="274" r:id="rId17"/>
    <p:sldId id="267" r:id="rId18"/>
    <p:sldId id="270" r:id="rId19"/>
    <p:sldId id="271" r:id="rId20"/>
    <p:sldId id="272" r:id="rId21"/>
    <p:sldId id="273" r:id="rId22"/>
    <p:sldId id="275" r:id="rId23"/>
    <p:sldId id="276" r:id="rId24"/>
    <p:sldId id="321" r:id="rId25"/>
    <p:sldId id="279" r:id="rId26"/>
    <p:sldId id="280" r:id="rId27"/>
    <p:sldId id="281" r:id="rId28"/>
    <p:sldId id="282" r:id="rId29"/>
    <p:sldId id="323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2" r:id="rId39"/>
    <p:sldId id="293" r:id="rId40"/>
    <p:sldId id="294" r:id="rId41"/>
    <p:sldId id="296" r:id="rId42"/>
    <p:sldId id="278" r:id="rId43"/>
    <p:sldId id="332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28" r:id="rId55"/>
    <p:sldId id="331" r:id="rId5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2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uario\Desktop\ecim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Hoja1!$A$1:$A$9</c:f>
              <c:strCache>
                <c:ptCount val="9"/>
                <c:pt idx="0">
                  <c:v>sin evidencia</c:v>
                </c:pt>
                <c:pt idx="1">
                  <c:v>dieta</c:v>
                </c:pt>
                <c:pt idx="2">
                  <c:v>ejercicio</c:v>
                </c:pt>
                <c:pt idx="3">
                  <c:v>suplementos</c:v>
                </c:pt>
                <c:pt idx="4">
                  <c:v>psicoterapia</c:v>
                </c:pt>
                <c:pt idx="5">
                  <c:v>acupuntura</c:v>
                </c:pt>
                <c:pt idx="6">
                  <c:v>fármacos</c:v>
                </c:pt>
                <c:pt idx="7">
                  <c:v>fitoterapia</c:v>
                </c:pt>
                <c:pt idx="8">
                  <c:v>restricción</c:v>
                </c:pt>
              </c:strCache>
            </c:strRef>
          </c:cat>
          <c:val>
            <c:numRef>
              <c:f>Hoja1!$B$1:$B$9</c:f>
              <c:numCache>
                <c:formatCode>General</c:formatCode>
                <c:ptCount val="9"/>
                <c:pt idx="0">
                  <c:v>23.9</c:v>
                </c:pt>
                <c:pt idx="1">
                  <c:v>38</c:v>
                </c:pt>
                <c:pt idx="2">
                  <c:v>30.9</c:v>
                </c:pt>
                <c:pt idx="3">
                  <c:v>29.5</c:v>
                </c:pt>
                <c:pt idx="4">
                  <c:v>21.1</c:v>
                </c:pt>
                <c:pt idx="5">
                  <c:v>14</c:v>
                </c:pt>
                <c:pt idx="6">
                  <c:v>12.6</c:v>
                </c:pt>
                <c:pt idx="7">
                  <c:v>9.8000000000000007</c:v>
                </c:pt>
                <c:pt idx="8">
                  <c:v>35</c:v>
                </c:pt>
              </c:numCache>
            </c:numRef>
          </c:val>
        </c:ser>
        <c:axId val="65755776"/>
        <c:axId val="66470272"/>
      </c:barChart>
      <c:catAx>
        <c:axId val="65755776"/>
        <c:scaling>
          <c:orientation val="minMax"/>
        </c:scaling>
        <c:axPos val="b"/>
        <c:majorTickMark val="none"/>
        <c:tickLblPos val="nextTo"/>
        <c:crossAx val="66470272"/>
        <c:crosses val="autoZero"/>
        <c:auto val="1"/>
        <c:lblAlgn val="ctr"/>
        <c:lblOffset val="100"/>
      </c:catAx>
      <c:valAx>
        <c:axId val="664702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5755776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0.04901</cdr:x>
      <cdr:y>0.34512</cdr:y>
    </cdr:from>
    <cdr:to>
      <cdr:x>0.10321</cdr:x>
      <cdr:y>0.41613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67544" y="2276872"/>
          <a:ext cx="517134" cy="468515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5E3B-50D8-40E0-AFF0-F4C67662A919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5B46-ADA6-436D-98E6-6103F65DC2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5E3B-50D8-40E0-AFF0-F4C67662A919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5B46-ADA6-436D-98E6-6103F65DC2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5E3B-50D8-40E0-AFF0-F4C67662A919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5B46-ADA6-436D-98E6-6103F65DC2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5E3B-50D8-40E0-AFF0-F4C67662A919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5B46-ADA6-436D-98E6-6103F65DC2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5E3B-50D8-40E0-AFF0-F4C67662A919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5B46-ADA6-436D-98E6-6103F65DC2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5E3B-50D8-40E0-AFF0-F4C67662A919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5B46-ADA6-436D-98E6-6103F65DC2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5E3B-50D8-40E0-AFF0-F4C67662A919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5B46-ADA6-436D-98E6-6103F65DC2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5E3B-50D8-40E0-AFF0-F4C67662A919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5B46-ADA6-436D-98E6-6103F65DC2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5E3B-50D8-40E0-AFF0-F4C67662A919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5B46-ADA6-436D-98E6-6103F65DC2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5E3B-50D8-40E0-AFF0-F4C67662A919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5B46-ADA6-436D-98E6-6103F65DC2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5E3B-50D8-40E0-AFF0-F4C67662A919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5B46-ADA6-436D-98E6-6103F65DC2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F5E3B-50D8-40E0-AFF0-F4C67662A919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A5B46-ADA6-436D-98E6-6103F65DC2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656184"/>
          </a:xfrm>
        </p:spPr>
        <p:txBody>
          <a:bodyPr>
            <a:normAutofit/>
          </a:bodyPr>
          <a:lstStyle/>
          <a:p>
            <a:r>
              <a:rPr lang="es-ES" dirty="0" err="1" smtClean="0"/>
              <a:t>What´s</a:t>
            </a:r>
            <a:r>
              <a:rPr lang="es-ES" dirty="0" smtClean="0"/>
              <a:t> </a:t>
            </a:r>
            <a:r>
              <a:rPr lang="es-ES" dirty="0" err="1" smtClean="0"/>
              <a:t>going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in A1</a:t>
            </a:r>
            <a:br>
              <a:rPr lang="es-ES" dirty="0" smtClean="0"/>
            </a:br>
            <a:r>
              <a:rPr lang="es-ES" dirty="0" err="1" smtClean="0"/>
              <a:t>Integrative</a:t>
            </a:r>
            <a:r>
              <a:rPr lang="es-ES" dirty="0" smtClean="0"/>
              <a:t> Medicine?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 fontScale="92500" lnSpcReduction="20000"/>
          </a:bodyPr>
          <a:lstStyle/>
          <a:p>
            <a:r>
              <a:rPr lang="es-ES" sz="1800" dirty="0" smtClean="0">
                <a:solidFill>
                  <a:schemeClr val="tx1"/>
                </a:solidFill>
              </a:rPr>
              <a:t>Cantarero García, A. </a:t>
            </a:r>
            <a:r>
              <a:rPr lang="es-ES" sz="1800" dirty="0" err="1" smtClean="0">
                <a:solidFill>
                  <a:schemeClr val="tx1"/>
                </a:solidFill>
              </a:rPr>
              <a:t>Rakel</a:t>
            </a:r>
            <a:r>
              <a:rPr lang="es-ES" sz="1800" dirty="0" smtClean="0">
                <a:solidFill>
                  <a:schemeClr val="tx1"/>
                </a:solidFill>
              </a:rPr>
              <a:t>, D. Postigo Sánchez, J. </a:t>
            </a:r>
            <a:r>
              <a:rPr lang="es-ES" sz="1800" dirty="0" err="1" smtClean="0">
                <a:solidFill>
                  <a:schemeClr val="tx1"/>
                </a:solidFill>
              </a:rPr>
              <a:t>Maisterrena</a:t>
            </a:r>
            <a:r>
              <a:rPr lang="es-ES" sz="1800" dirty="0" smtClean="0">
                <a:solidFill>
                  <a:schemeClr val="tx1"/>
                </a:solidFill>
              </a:rPr>
              <a:t> Alemán, E. Álvaro Naranjo, T. A.L. Acosta Serrano</a:t>
            </a:r>
          </a:p>
          <a:p>
            <a:endParaRPr lang="es-ES" dirty="0"/>
          </a:p>
        </p:txBody>
      </p:sp>
      <p:pic>
        <p:nvPicPr>
          <p:cNvPr id="5" name="Picture 2" descr="C:\Users\Usuario\Downloads\Logo ECIM 20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1983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Análisis: 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	 15 </a:t>
            </a:r>
            <a:r>
              <a:rPr lang="es-ES" dirty="0"/>
              <a:t>especialidades médicas 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 71 patologías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Siendo </a:t>
            </a:r>
            <a:r>
              <a:rPr lang="es-ES" dirty="0"/>
              <a:t>A la mayor evidencia y 1 la ausencia o el mínimo daño potencial.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Resultados: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	En  </a:t>
            </a:r>
            <a:r>
              <a:rPr lang="es-ES" dirty="0"/>
              <a:t>un </a:t>
            </a:r>
            <a:r>
              <a:rPr lang="es-ES" b="1" dirty="0"/>
              <a:t>23,9 </a:t>
            </a:r>
            <a:r>
              <a:rPr lang="es-ES" b="1" dirty="0" smtClean="0"/>
              <a:t>%</a:t>
            </a:r>
            <a:r>
              <a:rPr lang="es-ES" dirty="0" smtClean="0"/>
              <a:t> de las 71 enfermedades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b="1" u="sng" dirty="0" smtClean="0"/>
              <a:t>no</a:t>
            </a:r>
            <a:r>
              <a:rPr lang="es-ES" b="1" dirty="0" smtClean="0"/>
              <a:t> </a:t>
            </a:r>
            <a:r>
              <a:rPr lang="es-ES" b="1" dirty="0"/>
              <a:t>se encuentra </a:t>
            </a:r>
            <a:r>
              <a:rPr lang="es-ES" b="1" dirty="0" smtClean="0"/>
              <a:t> tratamiento con evidencia </a:t>
            </a:r>
            <a:r>
              <a:rPr lang="es-ES" b="1" dirty="0"/>
              <a:t>tipo </a:t>
            </a:r>
            <a:r>
              <a:rPr lang="es-ES" b="1" dirty="0" smtClean="0"/>
              <a:t>A1</a:t>
            </a:r>
            <a:endParaRPr lang="es-ES" b="1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/>
          <a:lstStyle/>
          <a:p>
            <a:pPr>
              <a:buNone/>
            </a:pPr>
            <a:r>
              <a:rPr lang="es-ES" sz="3800" b="1" dirty="0" smtClean="0"/>
              <a:t>		dieta</a:t>
            </a:r>
            <a:r>
              <a:rPr lang="es-ES" dirty="0" smtClean="0"/>
              <a:t> en un 38% de las patologías </a:t>
            </a:r>
          </a:p>
          <a:p>
            <a:pPr>
              <a:buNone/>
            </a:pPr>
            <a:r>
              <a:rPr lang="es-ES" b="1" dirty="0" smtClean="0"/>
              <a:t>		</a:t>
            </a:r>
            <a:r>
              <a:rPr lang="es-ES" sz="3100" b="1" dirty="0" smtClean="0"/>
              <a:t>ejercicio</a:t>
            </a:r>
            <a:r>
              <a:rPr lang="es-ES" dirty="0" smtClean="0"/>
              <a:t> con 30,9%</a:t>
            </a:r>
          </a:p>
          <a:p>
            <a:pPr>
              <a:buNone/>
            </a:pPr>
            <a:r>
              <a:rPr lang="es-ES" b="1" dirty="0" smtClean="0"/>
              <a:t>		</a:t>
            </a:r>
            <a:r>
              <a:rPr lang="es-ES" sz="2950" b="1" dirty="0" smtClean="0"/>
              <a:t>suplementos </a:t>
            </a:r>
            <a:r>
              <a:rPr lang="es-ES" b="1" dirty="0" smtClean="0"/>
              <a:t> </a:t>
            </a:r>
            <a:r>
              <a:rPr lang="es-ES" dirty="0" smtClean="0"/>
              <a:t>29,5% </a:t>
            </a:r>
          </a:p>
          <a:p>
            <a:pPr>
              <a:buNone/>
            </a:pPr>
            <a:r>
              <a:rPr lang="es-ES" dirty="0" smtClean="0"/>
              <a:t>		</a:t>
            </a:r>
            <a:r>
              <a:rPr lang="es-ES" sz="2100" b="1" dirty="0" smtClean="0"/>
              <a:t>psicoterapia</a:t>
            </a:r>
            <a:r>
              <a:rPr lang="es-ES" dirty="0" smtClean="0"/>
              <a:t> en 21,1%  enfermedades médicas.</a:t>
            </a:r>
          </a:p>
          <a:p>
            <a:pPr>
              <a:buNone/>
            </a:pPr>
            <a:r>
              <a:rPr lang="es-ES" sz="1400" b="1" dirty="0" smtClean="0"/>
              <a:t>		acupuntura</a:t>
            </a:r>
            <a:r>
              <a:rPr lang="es-ES" dirty="0" smtClean="0"/>
              <a:t> 14%</a:t>
            </a:r>
          </a:p>
          <a:p>
            <a:pPr>
              <a:buNone/>
            </a:pPr>
            <a:r>
              <a:rPr lang="es-ES" dirty="0" smtClean="0"/>
              <a:t>		</a:t>
            </a:r>
            <a:r>
              <a:rPr lang="es-ES" sz="1200" b="1" dirty="0" smtClean="0"/>
              <a:t>fármacos</a:t>
            </a:r>
            <a:r>
              <a:rPr lang="es-ES" dirty="0" smtClean="0"/>
              <a:t> supone el 12,6% 	</a:t>
            </a:r>
          </a:p>
          <a:p>
            <a:pPr>
              <a:buNone/>
            </a:pPr>
            <a:r>
              <a:rPr lang="es-ES" dirty="0" smtClean="0"/>
              <a:t>		</a:t>
            </a:r>
            <a:r>
              <a:rPr lang="es-ES" sz="1000" b="1" dirty="0" err="1" smtClean="0"/>
              <a:t>fitoterapia</a:t>
            </a:r>
            <a:r>
              <a:rPr lang="es-ES" dirty="0" smtClean="0"/>
              <a:t> el 9,8%.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 que más cura con seguridad es la restricción o evitación de sustancias, fármacos o alimentos 35%</a:t>
            </a:r>
          </a:p>
          <a:p>
            <a:r>
              <a:rPr lang="es-ES" dirty="0" smtClean="0"/>
              <a:t>Hemos encontrado que la restricción  o evitación de ciertos alimentos, sustancias y ó fármacos constituyen  el tratamiento más seguro y eficaz en el 35% de las patologías.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1 Gráfico"/>
          <p:cNvGraphicFramePr/>
          <p:nvPr/>
        </p:nvGraphicFramePr>
        <p:xfrm>
          <a:off x="0" y="0"/>
          <a:ext cx="9540552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1172614" cy="5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96752"/>
            <a:ext cx="504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789040"/>
            <a:ext cx="997444" cy="69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492896"/>
            <a:ext cx="1008112" cy="65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476672"/>
            <a:ext cx="648072" cy="60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188639"/>
            <a:ext cx="864096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5878" y="620688"/>
            <a:ext cx="621946" cy="10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4005064"/>
            <a:ext cx="864096" cy="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Trastornos afectivos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b="1" dirty="0" smtClean="0"/>
              <a:t>	</a:t>
            </a:r>
            <a:r>
              <a:rPr lang="es-ES" sz="4600" b="1" dirty="0" smtClean="0"/>
              <a:t>Depresión</a:t>
            </a:r>
          </a:p>
          <a:p>
            <a:pPr>
              <a:buNone/>
            </a:pPr>
            <a:endParaRPr lang="es-ES" sz="4000" dirty="0" smtClean="0"/>
          </a:p>
          <a:p>
            <a:pPr fontAlgn="base">
              <a:buNone/>
            </a:pPr>
            <a:r>
              <a:rPr lang="es-ES" b="1" dirty="0" smtClean="0"/>
              <a:t>		</a:t>
            </a:r>
            <a:r>
              <a:rPr lang="es-ES" dirty="0" smtClean="0"/>
              <a:t>Mejorar la nutrición. </a:t>
            </a:r>
          </a:p>
          <a:p>
            <a:pPr fontAlgn="base">
              <a:buNone/>
            </a:pPr>
            <a:endParaRPr lang="es-ES" dirty="0" smtClean="0"/>
          </a:p>
          <a:p>
            <a:pPr fontAlgn="base">
              <a:buNone/>
            </a:pPr>
            <a:r>
              <a:rPr lang="es-ES" dirty="0" smtClean="0"/>
              <a:t>		</a:t>
            </a:r>
            <a:r>
              <a:rPr lang="es-ES" b="1" dirty="0" smtClean="0"/>
              <a:t>ácidos 	grasos omega 3 </a:t>
            </a:r>
            <a:r>
              <a:rPr lang="es-ES" dirty="0" smtClean="0"/>
              <a:t>(dos o tres porciones de pescado 2 cucharadas al día de 1000 mg o  aceite de lino en  cápsula). </a:t>
            </a:r>
          </a:p>
          <a:p>
            <a:pPr fontAlgn="base">
              <a:buNone/>
            </a:pPr>
            <a:endParaRPr lang="es-ES" dirty="0" smtClean="0"/>
          </a:p>
          <a:p>
            <a:pPr fontAlgn="base">
              <a:buNone/>
            </a:pPr>
            <a:r>
              <a:rPr lang="es-ES" dirty="0" smtClean="0"/>
              <a:t>		Además evitar cafeína y alcohol</a:t>
            </a:r>
          </a:p>
          <a:p>
            <a:pPr fontAlgn="base">
              <a:buNone/>
            </a:pPr>
            <a:r>
              <a:rPr lang="es-ES" b="1" dirty="0" smtClean="0"/>
              <a:t>		</a:t>
            </a:r>
          </a:p>
          <a:p>
            <a:pPr fontAlgn="base">
              <a:buNone/>
            </a:pPr>
            <a:r>
              <a:rPr lang="es-ES" b="1" dirty="0" smtClean="0"/>
              <a:t>		</a:t>
            </a:r>
            <a:r>
              <a:rPr lang="es-ES" dirty="0" smtClean="0"/>
              <a:t>La combinación de </a:t>
            </a:r>
            <a:r>
              <a:rPr lang="es-ES" b="1" dirty="0" smtClean="0"/>
              <a:t>apoyo psicoterapéutico y antidepresivos 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936105" cy="62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720080" cy="7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648072" cy="60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085184"/>
            <a:ext cx="1078810" cy="92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5085184"/>
            <a:ext cx="1152128" cy="8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9" y="5205006"/>
            <a:ext cx="792088" cy="7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sz="5100" b="1" dirty="0" smtClean="0"/>
              <a:t>Ansiedad</a:t>
            </a:r>
            <a:r>
              <a:rPr lang="es-ES" b="1" dirty="0" smtClean="0"/>
              <a:t>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Mejorar la nutrición con suplementos </a:t>
            </a:r>
            <a:r>
              <a:rPr lang="es-ES" b="1" dirty="0" smtClean="0"/>
              <a:t>omega3</a:t>
            </a:r>
            <a:r>
              <a:rPr lang="es-ES" dirty="0" smtClean="0"/>
              <a:t> y </a:t>
            </a:r>
            <a:r>
              <a:rPr lang="es-ES" b="1" dirty="0" smtClean="0"/>
              <a:t>retirar alcohol  y cafeína.</a:t>
            </a:r>
          </a:p>
          <a:p>
            <a:pPr>
              <a:buNone/>
            </a:pPr>
            <a:r>
              <a:rPr lang="es-ES" dirty="0" smtClean="0"/>
              <a:t>Psicoterapia en combinación con suplementos, </a:t>
            </a:r>
            <a:r>
              <a:rPr lang="es-ES" dirty="0" err="1" smtClean="0"/>
              <a:t>fitoterapia</a:t>
            </a:r>
            <a:r>
              <a:rPr lang="es-ES" dirty="0" smtClean="0"/>
              <a:t> o ansiolíticos o antidepresivos sobre todo altamente recomendado en TAG</a:t>
            </a:r>
          </a:p>
          <a:p>
            <a:pPr>
              <a:buNone/>
            </a:pPr>
            <a:r>
              <a:rPr lang="es-ES" b="1" dirty="0" smtClean="0"/>
              <a:t>	</a:t>
            </a:r>
            <a:endParaRPr lang="es-ES" sz="5800" b="1" dirty="0" smtClean="0"/>
          </a:p>
          <a:p>
            <a:pPr>
              <a:buNone/>
            </a:pPr>
            <a:r>
              <a:rPr lang="es-ES" sz="5100" b="1" dirty="0" smtClean="0"/>
              <a:t>Trastornos por déficit de atención</a:t>
            </a:r>
            <a:endParaRPr lang="es-ES" sz="5100" dirty="0" smtClean="0"/>
          </a:p>
          <a:p>
            <a:pPr>
              <a:buNone/>
            </a:pPr>
            <a:r>
              <a:rPr lang="es-ES" dirty="0" smtClean="0"/>
              <a:t>       Uso de </a:t>
            </a:r>
            <a:r>
              <a:rPr lang="es-ES" b="1" dirty="0" smtClean="0"/>
              <a:t>escalas estandarizadas</a:t>
            </a:r>
            <a:r>
              <a:rPr lang="es-ES" dirty="0" smtClean="0"/>
              <a:t> (</a:t>
            </a:r>
            <a:r>
              <a:rPr lang="es-ES" dirty="0" err="1" smtClean="0"/>
              <a:t>Vanderbilt</a:t>
            </a:r>
            <a:r>
              <a:rPr lang="es-ES" dirty="0" smtClean="0"/>
              <a:t> </a:t>
            </a:r>
            <a:r>
              <a:rPr lang="es-ES" dirty="0" err="1" smtClean="0"/>
              <a:t>Parent</a:t>
            </a:r>
            <a:r>
              <a:rPr lang="es-ES" dirty="0" smtClean="0"/>
              <a:t> and </a:t>
            </a:r>
            <a:r>
              <a:rPr lang="es-ES" dirty="0" err="1" smtClean="0"/>
              <a:t>Teacher</a:t>
            </a:r>
            <a:r>
              <a:rPr lang="es-ES" dirty="0" smtClean="0"/>
              <a:t> Rating </a:t>
            </a:r>
            <a:r>
              <a:rPr lang="es-ES" dirty="0" err="1" smtClean="0"/>
              <a:t>Scales</a:t>
            </a:r>
            <a:r>
              <a:rPr lang="es-ES" dirty="0" smtClean="0"/>
              <a:t>)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b="1" dirty="0" smtClean="0"/>
              <a:t>Descartar condiciones médicas o neuropsicológicas  </a:t>
            </a:r>
            <a:r>
              <a:rPr lang="es-ES" dirty="0" smtClean="0"/>
              <a:t>que mejoren la atención, autodisciplina, alteraciones tiroideas, sensitivas, y déficits del aprendizaje.</a:t>
            </a:r>
          </a:p>
          <a:p>
            <a:pPr>
              <a:buNone/>
            </a:pPr>
            <a:r>
              <a:rPr lang="es-ES" dirty="0" smtClean="0"/>
              <a:t>Evaluar la dieta y los déficits nutricionales y mejorarla con suplementos.</a:t>
            </a:r>
          </a:p>
          <a:p>
            <a:pPr>
              <a:buNone/>
            </a:pPr>
            <a:r>
              <a:rPr lang="es-ES" dirty="0" smtClean="0"/>
              <a:t>Enseñar a los pacientes a </a:t>
            </a:r>
            <a:r>
              <a:rPr lang="es-ES" b="1" dirty="0" smtClean="0"/>
              <a:t>evitar la deshidratación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Ejercicio vigoroso 30 minutos diarios.</a:t>
            </a:r>
          </a:p>
          <a:p>
            <a:pPr>
              <a:buNone/>
            </a:pPr>
            <a:r>
              <a:rPr lang="es-ES" dirty="0" smtClean="0"/>
              <a:t>Seguimiento por </a:t>
            </a:r>
            <a:r>
              <a:rPr lang="es-ES" b="1" dirty="0" smtClean="0"/>
              <a:t>monitor</a:t>
            </a:r>
            <a:r>
              <a:rPr lang="es-ES" dirty="0" smtClean="0"/>
              <a:t> cada 3 o 4 meses.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941168"/>
            <a:ext cx="813943" cy="127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68760"/>
            <a:ext cx="936105" cy="62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4432" y="1412776"/>
            <a:ext cx="513511" cy="53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229200"/>
            <a:ext cx="720080" cy="7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373216"/>
            <a:ext cx="936105" cy="62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340768"/>
            <a:ext cx="785312" cy="5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457438"/>
            <a:ext cx="504056" cy="45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412776"/>
            <a:ext cx="689410" cy="48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412776"/>
            <a:ext cx="560353" cy="53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1916832"/>
            <a:ext cx="648072" cy="60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b="1" dirty="0" smtClean="0"/>
              <a:t>		</a:t>
            </a:r>
            <a:r>
              <a:rPr lang="es-ES" sz="4000" b="1" dirty="0" smtClean="0"/>
              <a:t>Trastornos del espectro autista</a:t>
            </a:r>
            <a:endParaRPr lang="es-ES" sz="4000" dirty="0" smtClean="0"/>
          </a:p>
          <a:p>
            <a:pPr>
              <a:buNone/>
            </a:pPr>
            <a:r>
              <a:rPr lang="es-ES" b="1" dirty="0" smtClean="0"/>
              <a:t>	</a:t>
            </a:r>
            <a:endParaRPr lang="es-ES" sz="4000" dirty="0" smtClean="0"/>
          </a:p>
          <a:p>
            <a:pPr>
              <a:buNone/>
            </a:pPr>
            <a:r>
              <a:rPr lang="es-ES" sz="4000" b="1" dirty="0" smtClean="0"/>
              <a:t>		Insomnio</a:t>
            </a:r>
            <a:endParaRPr lang="es-ES" sz="4000" dirty="0" smtClean="0"/>
          </a:p>
          <a:p>
            <a:pPr>
              <a:buNone/>
            </a:pPr>
            <a:r>
              <a:rPr lang="es-ES" dirty="0" smtClean="0"/>
              <a:t>	</a:t>
            </a:r>
            <a:r>
              <a:rPr lang="es-ES" b="1" dirty="0" err="1" smtClean="0"/>
              <a:t>Melatonina</a:t>
            </a:r>
            <a:r>
              <a:rPr lang="es-ES" dirty="0" smtClean="0"/>
              <a:t>: 0.3–0.5 mg  antes de dormir sobre todo con alteraciones del ritmo circadiano. </a:t>
            </a:r>
          </a:p>
          <a:p>
            <a:pPr fontAlgn="base">
              <a:buNone/>
            </a:pPr>
            <a:r>
              <a:rPr lang="es-ES" dirty="0" smtClean="0"/>
              <a:t>	Reducir el ruido mental, relajación diaria.</a:t>
            </a:r>
          </a:p>
          <a:p>
            <a:pPr fontAlgn="base">
              <a:buNone/>
            </a:pPr>
            <a:r>
              <a:rPr lang="es-ES" dirty="0" smtClean="0"/>
              <a:t>	Control de estimulantes</a:t>
            </a:r>
          </a:p>
          <a:p>
            <a:pPr fontAlgn="base">
              <a:buNone/>
            </a:pPr>
            <a:r>
              <a:rPr lang="es-ES" dirty="0" smtClean="0"/>
              <a:t>	Evaluar creencias sobre el dormir. Referir a un especialista en terapia cognitiva estructural de sueño.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r>
              <a:rPr lang="es-ES" sz="3600" b="1" dirty="0" smtClean="0"/>
              <a:t>Trastornos por estrés postraumático</a:t>
            </a:r>
            <a:endParaRPr lang="es-ES" sz="3600" dirty="0" smtClean="0"/>
          </a:p>
          <a:p>
            <a:pPr>
              <a:buNone/>
            </a:pPr>
            <a:r>
              <a:rPr lang="es-ES" dirty="0" smtClean="0"/>
              <a:t>	Psicoterapia </a:t>
            </a:r>
            <a:r>
              <a:rPr lang="es-ES" dirty="0" err="1" smtClean="0"/>
              <a:t>Prolongued</a:t>
            </a:r>
            <a:r>
              <a:rPr lang="es-ES" dirty="0" smtClean="0"/>
              <a:t> </a:t>
            </a:r>
            <a:r>
              <a:rPr lang="es-ES" dirty="0" err="1" smtClean="0"/>
              <a:t>Exposure</a:t>
            </a:r>
            <a:r>
              <a:rPr lang="es-ES" dirty="0" smtClean="0"/>
              <a:t> PE, EMRD, </a:t>
            </a:r>
            <a:r>
              <a:rPr lang="es-ES" dirty="0" err="1" smtClean="0"/>
              <a:t>Cognitive</a:t>
            </a:r>
            <a:r>
              <a:rPr lang="es-ES" dirty="0" smtClean="0"/>
              <a:t> </a:t>
            </a:r>
            <a:r>
              <a:rPr lang="es-ES" dirty="0" err="1" smtClean="0"/>
              <a:t>processing</a:t>
            </a:r>
            <a:r>
              <a:rPr lang="es-ES" dirty="0" smtClean="0"/>
              <a:t> </a:t>
            </a:r>
            <a:r>
              <a:rPr lang="es-ES" dirty="0" err="1" smtClean="0"/>
              <a:t>therapy</a:t>
            </a:r>
            <a:r>
              <a:rPr lang="es-ES" dirty="0" smtClean="0"/>
              <a:t> CPT</a:t>
            </a:r>
          </a:p>
          <a:p>
            <a:endParaRPr lang="es-ES" dirty="0"/>
          </a:p>
        </p:txBody>
      </p:sp>
      <p:pic>
        <p:nvPicPr>
          <p:cNvPr id="4" name="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980728"/>
            <a:ext cx="490318" cy="38543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28800"/>
            <a:ext cx="648072" cy="60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2816"/>
            <a:ext cx="785312" cy="5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628800"/>
            <a:ext cx="513511" cy="53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632053"/>
            <a:ext cx="929328" cy="60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Neurología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sz="4500" b="1" dirty="0" smtClean="0"/>
              <a:t>	Alzheimer</a:t>
            </a:r>
            <a:endParaRPr lang="es-ES" sz="4500" dirty="0" smtClean="0"/>
          </a:p>
          <a:p>
            <a:pPr>
              <a:buNone/>
            </a:pPr>
            <a:r>
              <a:rPr lang="es-ES" dirty="0" smtClean="0"/>
              <a:t>Ejercicio </a:t>
            </a:r>
            <a:r>
              <a:rPr lang="es-ES" b="1" dirty="0" smtClean="0"/>
              <a:t>adecuado</a:t>
            </a:r>
            <a:r>
              <a:rPr lang="es-ES" dirty="0" smtClean="0"/>
              <a:t> a cada etapa de la enfermedad. Para las </a:t>
            </a:r>
          </a:p>
          <a:p>
            <a:pPr>
              <a:buNone/>
            </a:pPr>
            <a:r>
              <a:rPr lang="es-ES" dirty="0" smtClean="0"/>
              <a:t>iniciales combinación de ejercicio físico y cognitivo (yoga, </a:t>
            </a:r>
            <a:r>
              <a:rPr lang="es-ES" dirty="0" err="1" smtClean="0"/>
              <a:t>taichi</a:t>
            </a:r>
            <a:r>
              <a:rPr lang="es-ES" dirty="0" smtClean="0"/>
              <a:t>)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4500" b="1" dirty="0" smtClean="0"/>
              <a:t>	Cefalea</a:t>
            </a:r>
          </a:p>
          <a:p>
            <a:pPr>
              <a:buNone/>
            </a:pPr>
            <a:r>
              <a:rPr lang="es-ES" dirty="0" smtClean="0"/>
              <a:t>Higiene del  sueño, comidas y ejercicio regularizado. Llevar un calendario del stress y de los desencadenantes, con  los episodios</a:t>
            </a:r>
          </a:p>
          <a:p>
            <a:pPr>
              <a:buNone/>
            </a:pPr>
            <a:r>
              <a:rPr lang="es-ES" dirty="0" smtClean="0"/>
              <a:t>Eliminación de los desencadenantes: vino, chocolate, cafeína, alimentos procesados..</a:t>
            </a:r>
          </a:p>
          <a:p>
            <a:pPr>
              <a:buNone/>
            </a:pPr>
            <a:r>
              <a:rPr lang="es-ES" b="1" dirty="0" err="1" smtClean="0"/>
              <a:t>Petasites</a:t>
            </a:r>
            <a:r>
              <a:rPr lang="es-ES" b="1" dirty="0" smtClean="0"/>
              <a:t> </a:t>
            </a:r>
            <a:r>
              <a:rPr lang="es-ES" b="1" dirty="0" err="1" smtClean="0"/>
              <a:t>hybridus</a:t>
            </a:r>
            <a:r>
              <a:rPr lang="es-ES" b="1" dirty="0" smtClean="0"/>
              <a:t> </a:t>
            </a:r>
            <a:r>
              <a:rPr lang="es-ES" dirty="0" smtClean="0"/>
              <a:t>raíz 50 mg tres  veces al día</a:t>
            </a:r>
          </a:p>
          <a:p>
            <a:pPr>
              <a:buNone/>
            </a:pPr>
            <a:r>
              <a:rPr lang="es-ES" b="1" dirty="0" err="1" smtClean="0"/>
              <a:t>Biofeedback</a:t>
            </a:r>
            <a:r>
              <a:rPr lang="es-ES" dirty="0" smtClean="0"/>
              <a:t> 10 sesiones</a:t>
            </a:r>
          </a:p>
          <a:p>
            <a:pPr>
              <a:buNone/>
            </a:pPr>
            <a:r>
              <a:rPr lang="es-ES" dirty="0" smtClean="0"/>
              <a:t>Terapia cognitivo conductual</a:t>
            </a:r>
          </a:p>
          <a:p>
            <a:pPr>
              <a:buNone/>
            </a:pPr>
            <a:r>
              <a:rPr lang="es-ES" dirty="0" smtClean="0"/>
              <a:t>Acupuntura 6-8 sesiones durante 8 semanas</a:t>
            </a:r>
          </a:p>
          <a:p>
            <a:pPr>
              <a:buNone/>
            </a:pPr>
            <a:r>
              <a:rPr lang="es-ES" b="1" dirty="0" smtClean="0"/>
              <a:t>	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20688"/>
            <a:ext cx="813943" cy="127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764704"/>
            <a:ext cx="883108" cy="101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429000"/>
            <a:ext cx="648072" cy="60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861048"/>
            <a:ext cx="720080" cy="68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437112"/>
            <a:ext cx="1008112" cy="65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941168"/>
            <a:ext cx="1152128" cy="50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Neurología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sz="4500" b="1" dirty="0" smtClean="0"/>
              <a:t>Neuropatía periférica</a:t>
            </a:r>
            <a:endParaRPr lang="es-ES" sz="4500" dirty="0" smtClean="0"/>
          </a:p>
          <a:p>
            <a:pPr>
              <a:buNone/>
            </a:pPr>
            <a:r>
              <a:rPr lang="es-ES" dirty="0" smtClean="0"/>
              <a:t>Ejercicio 30 minutos al menos 3 veces semana, yoga, </a:t>
            </a:r>
            <a:r>
              <a:rPr lang="es-ES" dirty="0" err="1" smtClean="0"/>
              <a:t>taichi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Alimentos de </a:t>
            </a:r>
            <a:r>
              <a:rPr lang="es-ES" b="1" dirty="0" smtClean="0"/>
              <a:t>índice </a:t>
            </a:r>
            <a:r>
              <a:rPr lang="es-ES" b="1" dirty="0" err="1" smtClean="0"/>
              <a:t>glicémico</a:t>
            </a:r>
            <a:r>
              <a:rPr lang="es-ES" b="1" dirty="0" smtClean="0"/>
              <a:t> bajo</a:t>
            </a:r>
            <a:r>
              <a:rPr lang="es-ES" dirty="0" smtClean="0"/>
              <a:t>, completos con mucha fibra.</a:t>
            </a:r>
          </a:p>
          <a:p>
            <a:pPr>
              <a:buNone/>
            </a:pPr>
            <a:r>
              <a:rPr lang="es-ES" dirty="0" smtClean="0"/>
              <a:t>Eliminar </a:t>
            </a:r>
            <a:r>
              <a:rPr lang="es-ES" b="1" dirty="0" smtClean="0"/>
              <a:t>tóxicos</a:t>
            </a:r>
            <a:r>
              <a:rPr lang="es-ES" dirty="0" smtClean="0"/>
              <a:t> medioambientales, alcohol, tabaco, polución.</a:t>
            </a:r>
          </a:p>
          <a:p>
            <a:pPr>
              <a:buNone/>
            </a:pPr>
            <a:r>
              <a:rPr lang="es-ES" dirty="0" smtClean="0"/>
              <a:t>Acupuntura 2 sesiones 10 semanas</a:t>
            </a:r>
          </a:p>
          <a:p>
            <a:pPr>
              <a:buNone/>
            </a:pPr>
            <a:r>
              <a:rPr lang="es-ES" b="1" dirty="0" err="1" smtClean="0"/>
              <a:t>Acetil</a:t>
            </a:r>
            <a:r>
              <a:rPr lang="es-ES" b="1" dirty="0" smtClean="0"/>
              <a:t> L </a:t>
            </a:r>
            <a:r>
              <a:rPr lang="es-ES" b="1" dirty="0" err="1" smtClean="0"/>
              <a:t>Carnitina</a:t>
            </a:r>
            <a:r>
              <a:rPr lang="es-ES" b="1" dirty="0" smtClean="0"/>
              <a:t> </a:t>
            </a:r>
            <a:r>
              <a:rPr lang="es-ES" dirty="0" smtClean="0"/>
              <a:t>500mg a 1000mg de 2 a 3 veces al día</a:t>
            </a:r>
          </a:p>
          <a:p>
            <a:pPr>
              <a:buNone/>
            </a:pPr>
            <a:r>
              <a:rPr lang="es-ES" b="1" dirty="0" smtClean="0"/>
              <a:t>Acido alfa </a:t>
            </a:r>
            <a:r>
              <a:rPr lang="es-ES" b="1" dirty="0" err="1" smtClean="0"/>
              <a:t>lipoico</a:t>
            </a:r>
            <a:r>
              <a:rPr lang="es-ES" b="1" dirty="0" smtClean="0"/>
              <a:t> </a:t>
            </a:r>
            <a:r>
              <a:rPr lang="es-ES" dirty="0" smtClean="0"/>
              <a:t>600-1800mg al día, inicio con 600 e incrementar.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4500" b="1" dirty="0" smtClean="0"/>
              <a:t>Esclerosis Múltiple</a:t>
            </a:r>
            <a:endParaRPr lang="es-ES" sz="4500" dirty="0" smtClean="0"/>
          </a:p>
          <a:p>
            <a:pPr>
              <a:buNone/>
            </a:pPr>
            <a:r>
              <a:rPr lang="es-ES" dirty="0" smtClean="0"/>
              <a:t>Dejar de fumar.</a:t>
            </a:r>
          </a:p>
          <a:p>
            <a:pPr>
              <a:buNone/>
            </a:pPr>
            <a:r>
              <a:rPr lang="es-ES" b="1" dirty="0" err="1" smtClean="0"/>
              <a:t>Mindfulnes</a:t>
            </a:r>
            <a:r>
              <a:rPr lang="es-ES" dirty="0" err="1" smtClean="0"/>
              <a:t>s</a:t>
            </a:r>
            <a:r>
              <a:rPr lang="es-ES" dirty="0" smtClean="0"/>
              <a:t> para mejora de la calidad de vida, dolor, ansiedad y depresión.</a:t>
            </a:r>
          </a:p>
          <a:p>
            <a:pPr>
              <a:buNone/>
            </a:pPr>
            <a:endParaRPr lang="es-ES" sz="4500" dirty="0" smtClean="0"/>
          </a:p>
          <a:p>
            <a:pPr>
              <a:buNone/>
            </a:pPr>
            <a:r>
              <a:rPr lang="es-ES" sz="4500" b="1" dirty="0" smtClean="0"/>
              <a:t>Parkinson</a:t>
            </a:r>
            <a:endParaRPr lang="es-ES" sz="4500" dirty="0" smtClean="0"/>
          </a:p>
          <a:p>
            <a:pPr>
              <a:buNone/>
            </a:pPr>
            <a:r>
              <a:rPr lang="es-ES" b="1" dirty="0" smtClean="0"/>
              <a:t>	</a:t>
            </a:r>
            <a:r>
              <a:rPr lang="es-ES" dirty="0" smtClean="0"/>
              <a:t>Ejercicio  físico regular  aerobic. 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95936" y="1196752"/>
            <a:ext cx="504057" cy="8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556792"/>
            <a:ext cx="936105" cy="62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21088"/>
            <a:ext cx="648072" cy="60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2708920"/>
            <a:ext cx="720080" cy="7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196752"/>
            <a:ext cx="695602" cy="8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924944"/>
            <a:ext cx="1152128" cy="50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420888"/>
            <a:ext cx="648072" cy="60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39952" y="5661248"/>
            <a:ext cx="504057" cy="8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4149080"/>
            <a:ext cx="568954" cy="6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Dos motivos para estudio A1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Nuestros pacientes  </a:t>
            </a:r>
          </a:p>
          <a:p>
            <a:pPr>
              <a:buNone/>
            </a:pPr>
            <a:r>
              <a:rPr lang="es-ES" dirty="0" smtClean="0"/>
              <a:t>			Mejorar la práctica clínica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Acercarnos a la verdad</a:t>
            </a:r>
          </a:p>
          <a:p>
            <a:pPr>
              <a:buNone/>
            </a:pPr>
            <a:r>
              <a:rPr lang="es-ES" dirty="0" smtClean="0"/>
              <a:t>			defendernos de los últimos ataques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Enfermedades Infecciosas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</a:t>
            </a:r>
            <a:r>
              <a:rPr lang="es-ES" sz="4000" b="1" dirty="0" smtClean="0"/>
              <a:t>Otitis media</a:t>
            </a:r>
            <a:endParaRPr lang="es-ES" sz="4000" dirty="0" smtClean="0"/>
          </a:p>
          <a:p>
            <a:pPr>
              <a:buNone/>
            </a:pPr>
            <a:r>
              <a:rPr lang="es-ES" dirty="0" smtClean="0"/>
              <a:t>Detector alérgenos y desencadenantes de la inflamación de las vías respiratorias altas (humo del tabaco, proteína de la leche)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</a:t>
            </a:r>
            <a:r>
              <a:rPr lang="es-ES" sz="4000" b="1" dirty="0" smtClean="0"/>
              <a:t>Sinusitis crónica</a:t>
            </a:r>
          </a:p>
          <a:p>
            <a:pPr>
              <a:buNone/>
            </a:pPr>
            <a:r>
              <a:rPr lang="es-ES" dirty="0" smtClean="0"/>
              <a:t>Ejercicio regular 30minutos al día de 3 a 5 días a la semana.</a:t>
            </a:r>
          </a:p>
          <a:p>
            <a:pPr>
              <a:buNone/>
            </a:pPr>
            <a:r>
              <a:rPr lang="es-ES" dirty="0" smtClean="0"/>
              <a:t>Grupos de apoyo espiritual</a:t>
            </a:r>
            <a:r>
              <a:rPr lang="es-ES" b="1" dirty="0" smtClean="0"/>
              <a:t>.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sz="4000" dirty="0" smtClean="0"/>
          </a:p>
          <a:p>
            <a:pPr>
              <a:buNone/>
            </a:pPr>
            <a:r>
              <a:rPr lang="es-ES" sz="4000" b="1" dirty="0" smtClean="0"/>
              <a:t>	Infecciones víricas respiratorias altas</a:t>
            </a:r>
            <a:endParaRPr lang="es-ES" sz="4000" dirty="0" smtClean="0"/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/>
          </a:p>
        </p:txBody>
      </p:sp>
      <p:pic>
        <p:nvPicPr>
          <p:cNvPr id="4" name="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365104"/>
            <a:ext cx="504056" cy="39623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068960"/>
            <a:ext cx="624104" cy="98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00808"/>
            <a:ext cx="648072" cy="60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212976"/>
            <a:ext cx="887127" cy="75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Enfermedades Infecciosas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sz="4500" b="1" dirty="0" smtClean="0"/>
              <a:t>		VIH</a:t>
            </a:r>
            <a:endParaRPr lang="es-ES" sz="4500" dirty="0" smtClean="0"/>
          </a:p>
          <a:p>
            <a:pPr>
              <a:buNone/>
            </a:pPr>
            <a:r>
              <a:rPr lang="es-ES" dirty="0" smtClean="0"/>
              <a:t>	Suplementos de vitamina B,C,D y E y evitar A u otras vitaminas innecesarias.</a:t>
            </a:r>
          </a:p>
          <a:p>
            <a:pPr>
              <a:buNone/>
            </a:pPr>
            <a:r>
              <a:rPr lang="es-ES" dirty="0" smtClean="0"/>
              <a:t>	En </a:t>
            </a:r>
            <a:r>
              <a:rPr lang="es-ES" dirty="0" err="1" smtClean="0"/>
              <a:t>fitoterapia</a:t>
            </a:r>
            <a:r>
              <a:rPr lang="es-ES" dirty="0" smtClean="0"/>
              <a:t> tener conciencia de las interacciones del </a:t>
            </a:r>
            <a:r>
              <a:rPr lang="es-ES" dirty="0" err="1" smtClean="0"/>
              <a:t>citocromo</a:t>
            </a:r>
            <a:r>
              <a:rPr lang="es-ES" dirty="0" smtClean="0"/>
              <a:t> P 450 y los fármacos antirretrovirales</a:t>
            </a:r>
            <a:r>
              <a:rPr lang="es-ES" b="1" dirty="0" smtClean="0"/>
              <a:t>.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</a:t>
            </a:r>
            <a:r>
              <a:rPr lang="es-ES" sz="5100" b="1" dirty="0" smtClean="0"/>
              <a:t>Herpes Simplex Virus</a:t>
            </a:r>
            <a:endParaRPr lang="es-ES" sz="5100" dirty="0" smtClean="0"/>
          </a:p>
          <a:p>
            <a:pPr>
              <a:buNone/>
            </a:pPr>
            <a:r>
              <a:rPr lang="es-ES" b="1" dirty="0" smtClean="0"/>
              <a:t>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 smtClean="0"/>
          </a:p>
          <a:p>
            <a:pPr>
              <a:buNone/>
            </a:pPr>
            <a:r>
              <a:rPr lang="es-ES" sz="5100" b="1" dirty="0" smtClean="0"/>
              <a:t>	Hepatitis crónica</a:t>
            </a:r>
            <a:endParaRPr lang="es-ES" sz="5100" dirty="0" smtClean="0"/>
          </a:p>
          <a:p>
            <a:pPr>
              <a:buNone/>
            </a:pPr>
            <a:r>
              <a:rPr lang="es-ES" b="1" dirty="0" smtClean="0"/>
              <a:t>		</a:t>
            </a:r>
            <a:r>
              <a:rPr lang="es-ES" dirty="0" smtClean="0"/>
              <a:t>Eliminar las grasas </a:t>
            </a:r>
            <a:r>
              <a:rPr lang="es-ES" dirty="0" err="1" smtClean="0"/>
              <a:t>trans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	Vacunar pacientes sin inmunidad a hepatitis A y B.</a:t>
            </a:r>
          </a:p>
          <a:p>
            <a:pPr>
              <a:buNone/>
            </a:pPr>
            <a:r>
              <a:rPr lang="es-ES" dirty="0" smtClean="0"/>
              <a:t>Animar a tratamiento antiviral a pacientes con factores que incrementen el riesgo de complicaciones por la hepatitis C.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327966"/>
            <a:ext cx="648072" cy="60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268760"/>
            <a:ext cx="576064" cy="66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96952"/>
            <a:ext cx="504056" cy="45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221088"/>
            <a:ext cx="504056" cy="54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365104"/>
            <a:ext cx="747658" cy="62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Enfermedades Infecciosas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sz="3600" b="1" dirty="0" smtClean="0"/>
              <a:t>Infecciones tracto urinario</a:t>
            </a:r>
            <a:endParaRPr lang="es-ES" sz="3600" dirty="0" smtClean="0"/>
          </a:p>
          <a:p>
            <a:pPr>
              <a:buNone/>
            </a:pPr>
            <a:r>
              <a:rPr lang="es-ES" dirty="0" err="1" smtClean="0"/>
              <a:t>Fenazopiridina</a:t>
            </a:r>
            <a:r>
              <a:rPr lang="es-ES" dirty="0" smtClean="0"/>
              <a:t> 200mg cada 12 horas 2 días (control de síntomas).</a:t>
            </a:r>
          </a:p>
          <a:p>
            <a:pPr>
              <a:buNone/>
            </a:pPr>
            <a:r>
              <a:rPr lang="es-ES" dirty="0" smtClean="0"/>
              <a:t>Eliminar el uso de espermicidas o cambio del método de control de natalidad.</a:t>
            </a:r>
          </a:p>
          <a:p>
            <a:pPr>
              <a:buNone/>
            </a:pPr>
            <a:r>
              <a:rPr lang="es-ES" b="1" dirty="0" smtClean="0"/>
              <a:t>	</a:t>
            </a:r>
            <a:endParaRPr lang="es-ES" dirty="0" smtClean="0"/>
          </a:p>
          <a:p>
            <a:pPr>
              <a:buNone/>
            </a:pPr>
            <a:r>
              <a:rPr lang="es-ES" sz="3600" b="1" dirty="0" smtClean="0"/>
              <a:t>	</a:t>
            </a:r>
            <a:r>
              <a:rPr lang="es-ES" sz="3600" b="1" dirty="0" err="1" smtClean="0"/>
              <a:t>Lyme</a:t>
            </a:r>
            <a:endParaRPr lang="es-ES" sz="3600" dirty="0" smtClean="0"/>
          </a:p>
          <a:p>
            <a:pPr>
              <a:buNone/>
            </a:pPr>
            <a:r>
              <a:rPr lang="es-ES" dirty="0" smtClean="0"/>
              <a:t>Ejercicio aeróbico y con carga de peso 15 a 30 minutos 2 o 3 veces a la semana durante 4 semanas.</a:t>
            </a:r>
          </a:p>
          <a:p>
            <a:pPr>
              <a:buNone/>
            </a:pPr>
            <a:r>
              <a:rPr lang="es-ES" dirty="0" err="1" smtClean="0"/>
              <a:t>Taichi</a:t>
            </a:r>
            <a:r>
              <a:rPr lang="es-ES" dirty="0" smtClean="0"/>
              <a:t> en grupo con profesor experimentado dos veces a la semana al menos 12 semanas.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747658" cy="62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84784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501008"/>
            <a:ext cx="720080" cy="113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5476" y="4725144"/>
            <a:ext cx="81252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Enfermedades cardiovasculares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25963"/>
          </a:xfrm>
        </p:spPr>
        <p:txBody>
          <a:bodyPr>
            <a:normAutofit fontScale="40000" lnSpcReduction="20000"/>
          </a:bodyPr>
          <a:lstStyle/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sz="5900" b="1" dirty="0" smtClean="0"/>
              <a:t>	Hipertensión</a:t>
            </a:r>
            <a:endParaRPr lang="es-ES" sz="5900" dirty="0" smtClean="0"/>
          </a:p>
          <a:p>
            <a:pPr>
              <a:buNone/>
            </a:pPr>
            <a:r>
              <a:rPr lang="es-ES" sz="4200" dirty="0" smtClean="0"/>
              <a:t>Dieta </a:t>
            </a:r>
            <a:r>
              <a:rPr lang="es-ES" sz="4200" b="1" dirty="0" smtClean="0"/>
              <a:t>DASH</a:t>
            </a:r>
            <a:r>
              <a:rPr lang="es-ES" sz="4200" dirty="0" smtClean="0"/>
              <a:t> énfasis en alimentos ricos en potasio, magnesio, calcio y nitratos</a:t>
            </a:r>
          </a:p>
          <a:p>
            <a:pPr>
              <a:buNone/>
            </a:pPr>
            <a:r>
              <a:rPr lang="es-ES" sz="4200" dirty="0" smtClean="0"/>
              <a:t>Reducción del ingesta de sodio hasta 2,4 g al día </a:t>
            </a:r>
          </a:p>
          <a:p>
            <a:pPr>
              <a:buNone/>
            </a:pPr>
            <a:r>
              <a:rPr lang="es-ES" sz="4200" dirty="0" smtClean="0"/>
              <a:t>Limitar alcohol a 2 vinos al día en hombres y uno en mujeres.</a:t>
            </a:r>
          </a:p>
          <a:p>
            <a:pPr>
              <a:buNone/>
            </a:pPr>
            <a:r>
              <a:rPr lang="es-ES" sz="4200" dirty="0" smtClean="0"/>
              <a:t>Ejercicio aeróbico 30 minutos al día</a:t>
            </a:r>
          </a:p>
          <a:p>
            <a:pPr>
              <a:buNone/>
            </a:pPr>
            <a:r>
              <a:rPr lang="es-ES" sz="4200" dirty="0" smtClean="0"/>
              <a:t>Pérdida de peso de 4.5kg en personas con sobrepeso.</a:t>
            </a:r>
          </a:p>
          <a:p>
            <a:pPr>
              <a:buNone/>
            </a:pPr>
            <a:r>
              <a:rPr lang="es-ES" sz="4200" dirty="0" smtClean="0"/>
              <a:t>Terapias cuerpo mente</a:t>
            </a:r>
          </a:p>
          <a:p>
            <a:pPr>
              <a:buNone/>
            </a:pPr>
            <a:r>
              <a:rPr lang="es-ES" sz="4200" dirty="0" smtClean="0"/>
              <a:t>Relajación</a:t>
            </a:r>
          </a:p>
          <a:p>
            <a:pPr>
              <a:buNone/>
            </a:pPr>
            <a:r>
              <a:rPr lang="es-ES" sz="4200" dirty="0" smtClean="0"/>
              <a:t>Meditación transcendental</a:t>
            </a:r>
          </a:p>
          <a:p>
            <a:pPr>
              <a:buNone/>
            </a:pPr>
            <a:r>
              <a:rPr lang="es-ES" sz="4200" dirty="0" err="1" smtClean="0"/>
              <a:t>Taichi</a:t>
            </a:r>
            <a:endParaRPr lang="es-ES" sz="4200" dirty="0" smtClean="0"/>
          </a:p>
          <a:p>
            <a:pPr>
              <a:buNone/>
            </a:pPr>
            <a:r>
              <a:rPr lang="es-ES" b="1" dirty="0" smtClean="0"/>
              <a:t> 	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75492"/>
            <a:ext cx="936104" cy="7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576064" cy="54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268760"/>
            <a:ext cx="720080" cy="113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384500"/>
            <a:ext cx="720080" cy="8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340768"/>
            <a:ext cx="81252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Enfermedades cardiovasculares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b="1" dirty="0" smtClean="0"/>
          </a:p>
          <a:p>
            <a:pPr>
              <a:buNone/>
            </a:pPr>
            <a:r>
              <a:rPr lang="es-ES" b="1" dirty="0" smtClean="0"/>
              <a:t>	Insuficiencia cardiaca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r>
              <a:rPr lang="es-ES" dirty="0" smtClean="0"/>
              <a:t>Programa de rehabilitación cardiaca certificada</a:t>
            </a:r>
          </a:p>
          <a:p>
            <a:pPr>
              <a:buNone/>
            </a:pPr>
            <a:r>
              <a:rPr lang="es-ES" dirty="0" smtClean="0"/>
              <a:t>		Dieta mediterránea o </a:t>
            </a:r>
            <a:r>
              <a:rPr lang="es-ES" dirty="0" err="1" smtClean="0"/>
              <a:t>antinflamatoria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Preguntar sobre inquietudes espirituales o necesidad de pertenecer a grupos de desarrollo espiritual</a:t>
            </a:r>
            <a:r>
              <a:rPr lang="es-ES" b="1" dirty="0" smtClean="0"/>
              <a:t>.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1008112" cy="78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268760"/>
            <a:ext cx="1014445" cy="8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484784"/>
            <a:ext cx="6480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Enfermedades cardiovasculares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sz="5100" b="1" dirty="0" smtClean="0"/>
              <a:t>Coronariopatías</a:t>
            </a:r>
            <a:endParaRPr lang="es-ES" sz="5100" dirty="0" smtClean="0"/>
          </a:p>
          <a:p>
            <a:pPr>
              <a:buNone/>
            </a:pPr>
            <a:r>
              <a:rPr lang="es-ES" dirty="0" smtClean="0"/>
              <a:t>Dieta mediterránea 5  raciones de vegetales al día, 2 raciones de fruta, granos enteros, eliminamos carbohidratos refinados, 2 raciones de pescado a la semana, reducción de carne roja, frutos secos frecuentemente.</a:t>
            </a:r>
          </a:p>
          <a:p>
            <a:pPr>
              <a:buNone/>
            </a:pPr>
            <a:r>
              <a:rPr lang="es-ES" dirty="0" smtClean="0"/>
              <a:t>	Ejercicio 30 minutos caminar diarios o 3 veces por semana ejercicios aeróbicos más intensos.</a:t>
            </a:r>
          </a:p>
          <a:p>
            <a:pPr>
              <a:buNone/>
            </a:pPr>
            <a:r>
              <a:rPr lang="es-ES" dirty="0" smtClean="0"/>
              <a:t>Entrenamiento de resistencia al menos 30 minutos por semana.</a:t>
            </a:r>
          </a:p>
          <a:p>
            <a:pPr>
              <a:buNone/>
            </a:pPr>
            <a:r>
              <a:rPr lang="es-ES" dirty="0" smtClean="0"/>
              <a:t>Para HDL-C:</a:t>
            </a:r>
          </a:p>
          <a:p>
            <a:pPr>
              <a:buNone/>
            </a:pPr>
            <a:r>
              <a:rPr lang="es-ES" dirty="0" smtClean="0"/>
              <a:t>Ejercicio. </a:t>
            </a:r>
          </a:p>
          <a:p>
            <a:pPr>
              <a:buNone/>
            </a:pPr>
            <a:r>
              <a:rPr lang="es-ES" dirty="0" smtClean="0"/>
              <a:t>Pérdida de peso. </a:t>
            </a:r>
          </a:p>
          <a:p>
            <a:pPr>
              <a:buNone/>
            </a:pPr>
            <a:r>
              <a:rPr lang="es-ES" dirty="0" smtClean="0"/>
              <a:t> Reducción de ingesta de carbohidratos.</a:t>
            </a:r>
          </a:p>
          <a:p>
            <a:pPr>
              <a:buNone/>
            </a:pPr>
            <a:r>
              <a:rPr lang="es-ES" dirty="0" smtClean="0"/>
              <a:t>		Para triglicéridos:</a:t>
            </a:r>
          </a:p>
          <a:p>
            <a:pPr>
              <a:buNone/>
            </a:pPr>
            <a:r>
              <a:rPr lang="es-ES" dirty="0" smtClean="0"/>
              <a:t>			 Pérdida de peso</a:t>
            </a:r>
          </a:p>
          <a:p>
            <a:pPr>
              <a:buNone/>
            </a:pPr>
            <a:r>
              <a:rPr lang="es-ES" dirty="0" smtClean="0"/>
              <a:t>Reducción de ingesta de carbohidratos</a:t>
            </a:r>
            <a:r>
              <a:rPr lang="es-ES" b="1" dirty="0" smtClean="0"/>
              <a:t>.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1008112" cy="78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720080" cy="113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96752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Enfermedades cardiovasculares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b="1" dirty="0" smtClean="0"/>
              <a:t>	</a:t>
            </a:r>
            <a:r>
              <a:rPr lang="es-ES" b="1" dirty="0" err="1" smtClean="0"/>
              <a:t>Dislipemia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r>
              <a:rPr lang="es-ES" dirty="0" smtClean="0"/>
              <a:t>Dieta mediterránea</a:t>
            </a:r>
          </a:p>
          <a:p>
            <a:pPr>
              <a:buNone/>
            </a:pPr>
            <a:r>
              <a:rPr lang="es-ES" dirty="0" smtClean="0"/>
              <a:t>		Ejercicio al menos 4 días a la semana 40minutos de entrenamiento de resistencia con intervalos de 20 minutos de ejercicio aeróbico.</a:t>
            </a:r>
          </a:p>
          <a:p>
            <a:pPr>
              <a:buNone/>
            </a:pPr>
            <a:r>
              <a:rPr lang="es-ES" dirty="0" smtClean="0"/>
              <a:t>	Ácidos grasos </a:t>
            </a:r>
            <a:r>
              <a:rPr lang="es-ES" dirty="0" err="1" smtClean="0"/>
              <a:t>monoinsaturados</a:t>
            </a:r>
            <a:r>
              <a:rPr lang="es-ES" dirty="0" smtClean="0"/>
              <a:t> 20 a 40g al día equivale a 4 cucharadas soperas</a:t>
            </a:r>
            <a:r>
              <a:rPr lang="es-ES" b="1" dirty="0" smtClean="0"/>
              <a:t>.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Arritmias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		Determinar el desencadenante relacionado </a:t>
            </a:r>
          </a:p>
          <a:p>
            <a:pPr>
              <a:buNone/>
            </a:pPr>
            <a:r>
              <a:rPr lang="es-ES" dirty="0" smtClean="0"/>
              <a:t>con la arritmia, eliminar cafeína, alcohol u otras drogas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936104" cy="7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645024"/>
            <a:ext cx="576064" cy="66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484784"/>
            <a:ext cx="648072" cy="10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1280" y="4869160"/>
            <a:ext cx="724616" cy="6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Alergias, intolerancias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b="1" dirty="0" smtClean="0"/>
              <a:t>	Asma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	Reducción de la exposición a los desencadenantes del asma es terapéutico por sí mismo. Limpieza del polvo doméstico, uso de filtros, evitar el ser fumador pasivo, evitar contacto con mascotas</a:t>
            </a:r>
            <a:r>
              <a:rPr lang="es-ES" b="1" dirty="0" smtClean="0"/>
              <a:t>.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El paciente alérgico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</a:t>
            </a:r>
            <a:r>
              <a:rPr lang="es-ES" dirty="0" smtClean="0"/>
              <a:t>Filtros de aire eficaces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err="1" smtClean="0"/>
              <a:t>Cromolín</a:t>
            </a:r>
            <a:r>
              <a:rPr lang="es-ES" dirty="0" smtClean="0"/>
              <a:t> sodio </a:t>
            </a:r>
            <a:r>
              <a:rPr lang="es-ES" dirty="0" err="1" smtClean="0"/>
              <a:t>spray</a:t>
            </a:r>
            <a:r>
              <a:rPr lang="es-ES" dirty="0" smtClean="0"/>
              <a:t> nasal 3 a 4 veces al día </a:t>
            </a:r>
          </a:p>
          <a:p>
            <a:pPr>
              <a:buNone/>
            </a:pPr>
            <a:r>
              <a:rPr lang="es-ES" dirty="0" smtClean="0"/>
              <a:t>	Inmunoterapia sublingual, considerar antes que la subcutánea</a:t>
            </a:r>
            <a:r>
              <a:rPr lang="es-ES" b="1" dirty="0" smtClean="0"/>
              <a:t>.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Intolerancias y alergias alimentarias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085184"/>
            <a:ext cx="504056" cy="45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840474"/>
            <a:ext cx="10081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Alteraciones endocrinas y metabólicas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Síndrome metabólico y resistencia a la insulina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r>
              <a:rPr lang="es-ES" dirty="0" smtClean="0"/>
              <a:t>Animar ejercicio moderado y de resistencia de rutina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	Metas para bajar de peso hasta el apropiado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	Dieta baja en carbohidratos. Mediterránea con foco en los alimentos con bajo índice </a:t>
            </a:r>
            <a:r>
              <a:rPr lang="es-ES" dirty="0" err="1" smtClean="0"/>
              <a:t>glicémico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628800"/>
            <a:ext cx="648072" cy="10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25144"/>
            <a:ext cx="936104" cy="7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Alteraciones endocrinas y metabólicas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sz="4000" b="1" dirty="0" smtClean="0"/>
              <a:t>Diabetes </a:t>
            </a:r>
            <a:r>
              <a:rPr lang="es-ES" sz="4000" b="1" dirty="0" err="1" smtClean="0"/>
              <a:t>mellitus</a:t>
            </a:r>
            <a:endParaRPr lang="es-ES" sz="4000" dirty="0" smtClean="0"/>
          </a:p>
          <a:p>
            <a:pPr>
              <a:buNone/>
            </a:pPr>
            <a:r>
              <a:rPr lang="es-ES" dirty="0" smtClean="0"/>
              <a:t>Considerar interconsulta a programa exhaustivo de cambio de estilo de vida.</a:t>
            </a:r>
          </a:p>
          <a:p>
            <a:pPr>
              <a:buNone/>
            </a:pPr>
            <a:r>
              <a:rPr lang="es-ES" dirty="0" smtClean="0"/>
              <a:t>Ejercicio aeróbico o de resistencia diario.</a:t>
            </a:r>
          </a:p>
          <a:p>
            <a:pPr>
              <a:buNone/>
            </a:pPr>
            <a:r>
              <a:rPr lang="es-ES" dirty="0" smtClean="0"/>
              <a:t>Dieta de índice </a:t>
            </a:r>
            <a:r>
              <a:rPr lang="es-ES" b="1" dirty="0" err="1" smtClean="0"/>
              <a:t>glicémico</a:t>
            </a:r>
            <a:r>
              <a:rPr lang="es-ES" b="1" dirty="0" smtClean="0"/>
              <a:t> bajo </a:t>
            </a:r>
            <a:r>
              <a:rPr lang="es-ES" dirty="0" smtClean="0"/>
              <a:t>y reducción moderada de carbohidratos.</a:t>
            </a:r>
          </a:p>
          <a:p>
            <a:pPr>
              <a:buNone/>
            </a:pPr>
            <a:r>
              <a:rPr lang="es-ES" dirty="0" smtClean="0"/>
              <a:t>Evitar bebidas azucaradas y zumos.</a:t>
            </a:r>
          </a:p>
          <a:p>
            <a:pPr>
              <a:buNone/>
            </a:pPr>
            <a:r>
              <a:rPr lang="es-ES" b="1" dirty="0" smtClean="0"/>
              <a:t>	</a:t>
            </a:r>
            <a:r>
              <a:rPr lang="es-ES" dirty="0" smtClean="0"/>
              <a:t>Consumo mayor de lentejas, judías secas y soja, chía y otros granos, cebollas, vegetales de hoja verde, almendras, nueces y otros frutos secos.</a:t>
            </a:r>
          </a:p>
          <a:p>
            <a:pPr>
              <a:buNone/>
            </a:pPr>
            <a:r>
              <a:rPr lang="es-ES" dirty="0" smtClean="0"/>
              <a:t>Consumo moderado de café y vino.</a:t>
            </a:r>
          </a:p>
          <a:p>
            <a:pPr>
              <a:buNone/>
            </a:pPr>
            <a:r>
              <a:rPr lang="es-ES" dirty="0" smtClean="0"/>
              <a:t>Suplementos: </a:t>
            </a:r>
            <a:r>
              <a:rPr lang="es-ES" b="1" dirty="0" smtClean="0"/>
              <a:t>cromo</a:t>
            </a:r>
            <a:r>
              <a:rPr lang="es-ES" dirty="0" smtClean="0"/>
              <a:t> 200 a 1000mcg diario</a:t>
            </a:r>
          </a:p>
          <a:p>
            <a:pPr>
              <a:buNone/>
            </a:pPr>
            <a:r>
              <a:rPr lang="es-ES" dirty="0" err="1" smtClean="0"/>
              <a:t>Fitoterapia</a:t>
            </a:r>
            <a:r>
              <a:rPr lang="es-ES" dirty="0" smtClean="0"/>
              <a:t>: </a:t>
            </a:r>
            <a:r>
              <a:rPr lang="es-ES" b="1" dirty="0" smtClean="0"/>
              <a:t>Canela</a:t>
            </a:r>
            <a:r>
              <a:rPr lang="es-ES" dirty="0" smtClean="0"/>
              <a:t> de 1 a 5 g en rama o equivalente en extracto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068960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836712"/>
            <a:ext cx="648072" cy="10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04864"/>
            <a:ext cx="936104" cy="7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93096"/>
            <a:ext cx="576064" cy="63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Usuario\Desktop\descar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8" y="2060848"/>
            <a:ext cx="4400528" cy="2464296"/>
          </a:xfrm>
          <a:prstGeom prst="rect">
            <a:avLst/>
          </a:prstGeom>
          <a:noFill/>
        </p:spPr>
      </p:pic>
      <p:pic>
        <p:nvPicPr>
          <p:cNvPr id="1027" name="Picture 3" descr="C:\Users\Usuario\Desktop\descarg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4248472" cy="2517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Alteraciones endocrinas y metabólicas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sz="4500" b="1" dirty="0" smtClean="0"/>
              <a:t>Hipotiroidismo</a:t>
            </a:r>
            <a:endParaRPr lang="es-ES" sz="4500" dirty="0" smtClean="0"/>
          </a:p>
          <a:p>
            <a:pPr>
              <a:buNone/>
            </a:pPr>
            <a:r>
              <a:rPr lang="es-ES" b="1" dirty="0" smtClean="0"/>
              <a:t>		</a:t>
            </a:r>
            <a:r>
              <a:rPr lang="es-ES" dirty="0" smtClean="0"/>
              <a:t>Ejercicio regular aeróbico y con </a:t>
            </a:r>
            <a:r>
              <a:rPr lang="es-ES" b="1" dirty="0" smtClean="0"/>
              <a:t>pesas</a:t>
            </a:r>
          </a:p>
          <a:p>
            <a:pPr>
              <a:buNone/>
            </a:pPr>
            <a:r>
              <a:rPr lang="es-ES" dirty="0" smtClean="0"/>
              <a:t>		Evitar fármacos y alimentos que interfieren con la actividad</a:t>
            </a:r>
          </a:p>
          <a:p>
            <a:pPr>
              <a:buNone/>
            </a:pPr>
            <a:r>
              <a:rPr lang="es-ES" dirty="0" smtClean="0"/>
              <a:t>	 tiroidea.</a:t>
            </a:r>
          </a:p>
          <a:p>
            <a:pPr>
              <a:buNone/>
            </a:pPr>
            <a:r>
              <a:rPr lang="es-ES" dirty="0" smtClean="0"/>
              <a:t>		Dieta antiinflamatoria </a:t>
            </a:r>
            <a:r>
              <a:rPr lang="es-ES" dirty="0" err="1" smtClean="0"/>
              <a:t>cardiosaludable</a:t>
            </a:r>
            <a:r>
              <a:rPr lang="es-ES" dirty="0" smtClean="0"/>
              <a:t> para mantener un peso óptimo para riesgo cardiovascular</a:t>
            </a:r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 smtClean="0"/>
          </a:p>
          <a:p>
            <a:pPr>
              <a:buNone/>
            </a:pPr>
            <a:r>
              <a:rPr lang="es-ES" sz="4500" b="1" dirty="0" smtClean="0"/>
              <a:t>	Síndrome del ovario </a:t>
            </a:r>
            <a:r>
              <a:rPr lang="es-ES" sz="4500" b="1" dirty="0" err="1" smtClean="0"/>
              <a:t>poliquístico</a:t>
            </a:r>
            <a:endParaRPr lang="es-ES" sz="4500" dirty="0" smtClean="0"/>
          </a:p>
          <a:p>
            <a:pPr>
              <a:buNone/>
            </a:pPr>
            <a:r>
              <a:rPr lang="es-ES" dirty="0" smtClean="0"/>
              <a:t>		Promoción de la pérdida de peso para llegar al peso ideal. Empezando por metas alcanzables y soporte adecuado.</a:t>
            </a:r>
          </a:p>
          <a:p>
            <a:pPr>
              <a:buNone/>
            </a:pPr>
            <a:r>
              <a:rPr lang="es-ES" dirty="0" smtClean="0"/>
              <a:t>		Ejercicio moderado esfuerzo 30 a 60 minutos diarios.</a:t>
            </a:r>
          </a:p>
          <a:p>
            <a:pPr>
              <a:buNone/>
            </a:pPr>
            <a:r>
              <a:rPr lang="es-ES" dirty="0" smtClean="0"/>
              <a:t>		Acupuntura reduce el tono del SNS y mejora la menstruación. </a:t>
            </a:r>
          </a:p>
          <a:p>
            <a:pPr>
              <a:buNone/>
            </a:pPr>
            <a:r>
              <a:rPr lang="es-ES" dirty="0" smtClean="0"/>
              <a:t>		Con beneficios adicionales en reducción del stress y mejora carácter.</a:t>
            </a:r>
          </a:p>
          <a:p>
            <a:pPr>
              <a:buNone/>
            </a:pPr>
            <a:r>
              <a:rPr lang="es-ES" dirty="0" smtClean="0"/>
              <a:t>		Terapias cuerpo mente pueden ayudar a las mujeres a combatir el stress, la depresión y ansiedad relacionada con el SOP</a:t>
            </a:r>
            <a:r>
              <a:rPr lang="es-ES" b="1" dirty="0" smtClean="0"/>
              <a:t>.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916832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80728"/>
            <a:ext cx="648072" cy="10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3501008"/>
            <a:ext cx="648072" cy="10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7432" y="5661248"/>
            <a:ext cx="62516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509120"/>
            <a:ext cx="1152128" cy="49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2564904"/>
            <a:ext cx="936104" cy="7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Alteraciones endocrinas y metabólicas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pPr>
              <a:buNone/>
            </a:pPr>
            <a:r>
              <a:rPr lang="es-ES" b="1" dirty="0" smtClean="0"/>
              <a:t>	</a:t>
            </a:r>
            <a:r>
              <a:rPr lang="es-ES" sz="4000" b="1" dirty="0" smtClean="0"/>
              <a:t>Osteoporosis</a:t>
            </a:r>
            <a:endParaRPr lang="es-ES" sz="4000" dirty="0" smtClean="0"/>
          </a:p>
          <a:p>
            <a:pPr>
              <a:buNone/>
            </a:pPr>
            <a:r>
              <a:rPr lang="es-ES" b="1" dirty="0" smtClean="0"/>
              <a:t>		</a:t>
            </a:r>
            <a:r>
              <a:rPr lang="es-ES" dirty="0" smtClean="0"/>
              <a:t>Impedir el ser fumador o ser fumador pasivo</a:t>
            </a:r>
          </a:p>
          <a:p>
            <a:pPr>
              <a:buNone/>
            </a:pPr>
            <a:r>
              <a:rPr lang="es-ES" dirty="0" smtClean="0"/>
              <a:t>		Ejercicio 30 a 45 minutos al día, aeróbico, pesas (consulta previa experto para programa adecuado)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</a:t>
            </a:r>
            <a:r>
              <a:rPr lang="es-ES" sz="4000" b="1" dirty="0" smtClean="0"/>
              <a:t>Obesidad</a:t>
            </a:r>
            <a:endParaRPr lang="es-ES" sz="4000" dirty="0" smtClean="0"/>
          </a:p>
          <a:p>
            <a:pPr>
              <a:buNone/>
            </a:pPr>
            <a:r>
              <a:rPr lang="es-ES" dirty="0" smtClean="0"/>
              <a:t>		Reducir ingesta calórica a 500-1000 al día para perder de medio a 1 kg a la semana</a:t>
            </a:r>
          </a:p>
          <a:p>
            <a:pPr>
              <a:buNone/>
            </a:pPr>
            <a:r>
              <a:rPr lang="es-ES" dirty="0" smtClean="0"/>
              <a:t>		Animar ejercicio 60 minutos diarios. (sigue)</a:t>
            </a:r>
          </a:p>
          <a:p>
            <a:pPr>
              <a:buNone/>
            </a:pPr>
            <a:r>
              <a:rPr lang="es-ES" b="1" dirty="0" smtClean="0"/>
              <a:t>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</a:t>
            </a:r>
            <a:r>
              <a:rPr lang="es-ES" sz="4000" b="1" dirty="0" smtClean="0"/>
              <a:t>Fatiga adrenal </a:t>
            </a:r>
            <a:endParaRPr lang="es-ES" sz="4000" dirty="0" smtClean="0"/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988840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517232"/>
            <a:ext cx="639239" cy="57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509120"/>
            <a:ext cx="676474" cy="106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56992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420888"/>
            <a:ext cx="676474" cy="106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Alteraciones gastrointestinales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b="1" dirty="0" smtClean="0"/>
              <a:t> </a:t>
            </a:r>
            <a:endParaRPr lang="es-ES" sz="5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51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S" sz="9600" b="1" dirty="0" smtClean="0">
                <a:latin typeface="Arial" pitchFamily="34" charset="0"/>
                <a:cs typeface="Arial" pitchFamily="34" charset="0"/>
              </a:rPr>
              <a:t>Síndrome del colon irritable</a:t>
            </a:r>
            <a:endParaRPr lang="es-ES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b="1" dirty="0" smtClean="0"/>
              <a:t>	</a:t>
            </a:r>
            <a:r>
              <a:rPr lang="es-ES" sz="5500" b="1" dirty="0" smtClean="0"/>
              <a:t>	</a:t>
            </a:r>
            <a:r>
              <a:rPr lang="es-ES" sz="7200" dirty="0" smtClean="0"/>
              <a:t>Terapia cognitivo conductual </a:t>
            </a:r>
          </a:p>
          <a:p>
            <a:pPr>
              <a:buNone/>
            </a:pPr>
            <a:r>
              <a:rPr lang="es-ES" sz="7200" dirty="0" smtClean="0"/>
              <a:t>Dieta restrictiva de </a:t>
            </a:r>
            <a:r>
              <a:rPr lang="es-ES" sz="7200" dirty="0" err="1" smtClean="0"/>
              <a:t>oligo</a:t>
            </a:r>
            <a:r>
              <a:rPr lang="es-ES" sz="7200" dirty="0" smtClean="0"/>
              <a:t> di mono sacáridos y </a:t>
            </a:r>
            <a:r>
              <a:rPr lang="es-ES" sz="7200" dirty="0" err="1" smtClean="0"/>
              <a:t>polioles</a:t>
            </a:r>
            <a:r>
              <a:rPr lang="es-ES" sz="7200" dirty="0" smtClean="0"/>
              <a:t> fermentados </a:t>
            </a:r>
            <a:r>
              <a:rPr lang="es-ES" sz="7200" dirty="0" err="1" smtClean="0"/>
              <a:t>FODMaPs</a:t>
            </a:r>
            <a:endParaRPr lang="es-ES" sz="7200" dirty="0" smtClean="0"/>
          </a:p>
          <a:p>
            <a:pPr>
              <a:buNone/>
            </a:pPr>
            <a:r>
              <a:rPr lang="es-ES" sz="7200" dirty="0" smtClean="0"/>
              <a:t>Suplementos: </a:t>
            </a:r>
            <a:r>
              <a:rPr lang="es-ES" sz="7200" b="1" dirty="0" err="1" smtClean="0"/>
              <a:t>probióticos</a:t>
            </a:r>
            <a:r>
              <a:rPr lang="es-ES" sz="7200" dirty="0" smtClean="0"/>
              <a:t> 50 billones de colonias al día  </a:t>
            </a:r>
            <a:r>
              <a:rPr lang="es-ES" sz="7200" dirty="0" err="1" smtClean="0"/>
              <a:t>Lactobacillus</a:t>
            </a:r>
            <a:r>
              <a:rPr lang="es-ES" sz="7200" dirty="0" smtClean="0"/>
              <a:t> o B. </a:t>
            </a:r>
            <a:r>
              <a:rPr lang="es-ES" sz="7200" dirty="0" err="1" smtClean="0"/>
              <a:t>Infantis</a:t>
            </a:r>
            <a:r>
              <a:rPr lang="es-ES" sz="7200" dirty="0" smtClean="0"/>
              <a:t> 36524 a 5 billones al día</a:t>
            </a:r>
          </a:p>
          <a:p>
            <a:pPr>
              <a:buNone/>
            </a:pPr>
            <a:r>
              <a:rPr lang="es-ES" sz="7200" dirty="0" smtClean="0"/>
              <a:t>Fibra soluble (</a:t>
            </a:r>
            <a:r>
              <a:rPr lang="es-ES" sz="7200" b="1" dirty="0" err="1" smtClean="0"/>
              <a:t>psyllium</a:t>
            </a:r>
            <a:r>
              <a:rPr lang="es-ES" sz="7200" b="1" dirty="0" smtClean="0"/>
              <a:t>, </a:t>
            </a:r>
            <a:r>
              <a:rPr lang="es-ES" sz="7200" b="1" dirty="0" err="1" smtClean="0"/>
              <a:t>guar</a:t>
            </a:r>
            <a:r>
              <a:rPr lang="es-ES" sz="7200" b="1" dirty="0" smtClean="0"/>
              <a:t> </a:t>
            </a:r>
            <a:r>
              <a:rPr lang="es-ES" sz="7200" b="1" dirty="0" err="1" smtClean="0"/>
              <a:t>gum</a:t>
            </a:r>
            <a:r>
              <a:rPr lang="es-ES" sz="7200" dirty="0" smtClean="0"/>
              <a:t>) 15 gr al día con las comidas.</a:t>
            </a:r>
          </a:p>
          <a:p>
            <a:pPr>
              <a:buNone/>
            </a:pPr>
            <a:r>
              <a:rPr lang="es-ES" sz="7200" dirty="0" err="1" smtClean="0"/>
              <a:t>Fitoterapia</a:t>
            </a:r>
            <a:r>
              <a:rPr lang="es-ES" sz="7200" dirty="0" smtClean="0"/>
              <a:t>: aceite de </a:t>
            </a:r>
            <a:r>
              <a:rPr lang="es-ES" sz="7200" b="1" dirty="0" smtClean="0"/>
              <a:t>menta</a:t>
            </a:r>
            <a:r>
              <a:rPr lang="es-ES" sz="7200" dirty="0" smtClean="0"/>
              <a:t> una o dos cápsulas con cubierta entérica tres veces al día entre las comidas.</a:t>
            </a:r>
          </a:p>
          <a:p>
            <a:pPr>
              <a:buNone/>
            </a:pPr>
            <a:r>
              <a:rPr lang="es-ES" sz="7200" b="1" dirty="0" smtClean="0"/>
              <a:t> </a:t>
            </a:r>
            <a:endParaRPr lang="es-ES" sz="7200" dirty="0" smtClean="0"/>
          </a:p>
          <a:p>
            <a:pPr>
              <a:buNone/>
            </a:pPr>
            <a:r>
              <a:rPr lang="es-ES" sz="6000" b="1" dirty="0" smtClean="0"/>
              <a:t>	</a:t>
            </a:r>
            <a:r>
              <a:rPr lang="es-ES" sz="9600" b="1" dirty="0" smtClean="0"/>
              <a:t>Reflujo </a:t>
            </a:r>
            <a:r>
              <a:rPr lang="es-ES" sz="9600" b="1" dirty="0" err="1" smtClean="0"/>
              <a:t>gastroesofágico</a:t>
            </a:r>
            <a:endParaRPr lang="es-ES" sz="9600" dirty="0" smtClean="0"/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sz="6000" dirty="0" smtClean="0"/>
          </a:p>
          <a:p>
            <a:pPr>
              <a:buNone/>
            </a:pPr>
            <a:r>
              <a:rPr lang="es-ES" sz="6000" b="1" dirty="0" smtClean="0"/>
              <a:t>	</a:t>
            </a:r>
            <a:r>
              <a:rPr lang="es-ES" sz="9600" b="1" dirty="0" smtClean="0"/>
              <a:t>Úlcera péptica</a:t>
            </a:r>
            <a:endParaRPr lang="es-ES" sz="9600" dirty="0" smtClean="0"/>
          </a:p>
          <a:p>
            <a:pPr>
              <a:buNone/>
            </a:pPr>
            <a:r>
              <a:rPr lang="es-ES" b="1" dirty="0" smtClean="0"/>
              <a:t>		</a:t>
            </a:r>
            <a:r>
              <a:rPr lang="es-ES" sz="7200" dirty="0" smtClean="0">
                <a:latin typeface="+mj-lt"/>
                <a:cs typeface="Arial" pitchFamily="34" charset="0"/>
              </a:rPr>
              <a:t>Cesar tabaquismo</a:t>
            </a:r>
          </a:p>
          <a:p>
            <a:pPr>
              <a:buNone/>
            </a:pPr>
            <a:r>
              <a:rPr lang="es-ES" sz="7200" dirty="0" smtClean="0">
                <a:latin typeface="+mj-lt"/>
                <a:cs typeface="Arial" pitchFamily="34" charset="0"/>
              </a:rPr>
              <a:t>		Suplementos: </a:t>
            </a:r>
            <a:r>
              <a:rPr lang="es-ES" sz="7200" b="1" dirty="0" err="1" smtClean="0">
                <a:latin typeface="+mj-lt"/>
                <a:cs typeface="Arial" pitchFamily="34" charset="0"/>
              </a:rPr>
              <a:t>probióticos</a:t>
            </a:r>
            <a:r>
              <a:rPr lang="es-ES" sz="7200" b="1" dirty="0" smtClean="0">
                <a:latin typeface="+mj-lt"/>
                <a:cs typeface="Arial" pitchFamily="34" charset="0"/>
              </a:rPr>
              <a:t> </a:t>
            </a:r>
            <a:r>
              <a:rPr lang="es-ES" sz="7200" dirty="0" smtClean="0">
                <a:latin typeface="+mj-lt"/>
                <a:cs typeface="Arial" pitchFamily="34" charset="0"/>
              </a:rPr>
              <a:t>durante HP tratamiento </a:t>
            </a:r>
            <a:r>
              <a:rPr lang="es-ES" sz="7200" dirty="0" err="1" smtClean="0">
                <a:latin typeface="+mj-lt"/>
                <a:cs typeface="Arial" pitchFamily="34" charset="0"/>
              </a:rPr>
              <a:t>Lactobacilus</a:t>
            </a:r>
            <a:r>
              <a:rPr lang="es-ES" sz="7200" dirty="0" smtClean="0">
                <a:latin typeface="+mj-lt"/>
                <a:cs typeface="Arial" pitchFamily="34" charset="0"/>
              </a:rPr>
              <a:t> </a:t>
            </a:r>
            <a:r>
              <a:rPr lang="es-ES" sz="7200" dirty="0" err="1" smtClean="0">
                <a:latin typeface="+mj-lt"/>
                <a:cs typeface="Arial" pitchFamily="34" charset="0"/>
              </a:rPr>
              <a:t>acidófilus</a:t>
            </a:r>
            <a:r>
              <a:rPr lang="es-ES" sz="7200" dirty="0" smtClean="0">
                <a:latin typeface="+mj-lt"/>
                <a:cs typeface="Arial" pitchFamily="34" charset="0"/>
              </a:rPr>
              <a:t> o GG con al menos 1 billón de organismos dos veces al día o </a:t>
            </a:r>
            <a:r>
              <a:rPr lang="es-ES" sz="7200" dirty="0" err="1" smtClean="0">
                <a:latin typeface="+mj-lt"/>
                <a:cs typeface="Arial" pitchFamily="34" charset="0"/>
              </a:rPr>
              <a:t>Sacharomyces</a:t>
            </a:r>
            <a:r>
              <a:rPr lang="es-ES" sz="7200" dirty="0" smtClean="0">
                <a:latin typeface="+mj-lt"/>
                <a:cs typeface="Arial" pitchFamily="34" charset="0"/>
              </a:rPr>
              <a:t> </a:t>
            </a:r>
            <a:r>
              <a:rPr lang="es-ES" sz="7200" dirty="0" err="1" smtClean="0">
                <a:latin typeface="+mj-lt"/>
                <a:cs typeface="Arial" pitchFamily="34" charset="0"/>
              </a:rPr>
              <a:t>boulardii</a:t>
            </a:r>
            <a:r>
              <a:rPr lang="es-ES" sz="7200" dirty="0" smtClean="0">
                <a:latin typeface="+mj-lt"/>
                <a:cs typeface="Arial" pitchFamily="34" charset="0"/>
              </a:rPr>
              <a:t> 500mg dos veces al día</a:t>
            </a:r>
          </a:p>
          <a:p>
            <a:pPr>
              <a:buNone/>
            </a:pPr>
            <a:r>
              <a:rPr lang="es-ES" sz="7200" dirty="0" smtClean="0">
                <a:latin typeface="+mj-lt"/>
                <a:cs typeface="Arial" pitchFamily="34" charset="0"/>
              </a:rPr>
              <a:t>Eliminar fármacos AINES</a:t>
            </a:r>
          </a:p>
          <a:p>
            <a:pPr>
              <a:buNone/>
            </a:pPr>
            <a:r>
              <a:rPr lang="es-ES" sz="7200" b="1" dirty="0" smtClean="0"/>
              <a:t> </a:t>
            </a:r>
            <a:endParaRPr lang="es-ES" sz="7200" dirty="0" smtClean="0"/>
          </a:p>
          <a:p>
            <a:pPr>
              <a:buNone/>
            </a:pPr>
            <a:r>
              <a:rPr lang="es-ES" sz="7200" b="1" dirty="0" smtClean="0"/>
              <a:t>	</a:t>
            </a:r>
            <a:endParaRPr lang="es-ES" sz="7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221088"/>
            <a:ext cx="639239" cy="57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1296144" cy="9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700808"/>
            <a:ext cx="658152" cy="6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6021288"/>
            <a:ext cx="505063" cy="47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772816"/>
            <a:ext cx="648072" cy="7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797152"/>
            <a:ext cx="576064" cy="63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013176"/>
            <a:ext cx="505063" cy="47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2636912"/>
            <a:ext cx="706571" cy="67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Alteraciones gastrointestinales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b="1" dirty="0" smtClean="0"/>
              <a:t>	Colelitiasis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Dolor abdominal recurrente en niños*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r>
              <a:rPr lang="es-ES" dirty="0" smtClean="0"/>
              <a:t>Animar a acudir al colegio y otras actividades</a:t>
            </a:r>
          </a:p>
          <a:p>
            <a:pPr>
              <a:buNone/>
            </a:pPr>
            <a:r>
              <a:rPr lang="es-ES" dirty="0" smtClean="0"/>
              <a:t>		Suplementos de 10 a 100 billones de </a:t>
            </a:r>
            <a:r>
              <a:rPr lang="es-ES" dirty="0" err="1" smtClean="0"/>
              <a:t>CFUs</a:t>
            </a:r>
            <a:r>
              <a:rPr lang="es-ES" dirty="0" smtClean="0"/>
              <a:t> una o dos veces al día</a:t>
            </a:r>
          </a:p>
          <a:p>
            <a:pPr>
              <a:buNone/>
            </a:pPr>
            <a:r>
              <a:rPr lang="es-ES" dirty="0" smtClean="0"/>
              <a:t>		Terapias bioenergéticas: </a:t>
            </a:r>
            <a:r>
              <a:rPr lang="es-ES" b="1" dirty="0" err="1" smtClean="0"/>
              <a:t>reiki</a:t>
            </a:r>
            <a:r>
              <a:rPr lang="es-ES" b="1" dirty="0" smtClean="0"/>
              <a:t> y </a:t>
            </a:r>
            <a:r>
              <a:rPr lang="es-ES" b="1" dirty="0" err="1" smtClean="0"/>
              <a:t>healing</a:t>
            </a:r>
            <a:r>
              <a:rPr lang="es-ES" b="1" dirty="0" smtClean="0"/>
              <a:t> </a:t>
            </a:r>
            <a:r>
              <a:rPr lang="es-ES" b="1" dirty="0" err="1" smtClean="0"/>
              <a:t>touch</a:t>
            </a:r>
            <a:endParaRPr lang="es-ES" b="1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Estreñimiento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		Introducir gradualmente una cantidad de fibra en la dieta de 20 a 25 g al día con vegetales frutas cereales completos sin refinar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576064" cy="5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517232"/>
            <a:ext cx="1169310" cy="90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492896"/>
            <a:ext cx="732845" cy="85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573016"/>
            <a:ext cx="970866" cy="8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Enfermedades autoinmunes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b="1" dirty="0" smtClean="0"/>
              <a:t>	</a:t>
            </a:r>
            <a:r>
              <a:rPr lang="es-ES" b="1" dirty="0" err="1" smtClean="0"/>
              <a:t>Fibromialgia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	Ejercicio prescrito adaptado al nivel físico y preferencias del paciente</a:t>
            </a:r>
          </a:p>
          <a:p>
            <a:pPr>
              <a:buNone/>
            </a:pPr>
            <a:r>
              <a:rPr lang="es-ES" dirty="0" smtClean="0"/>
              <a:t>	Ejercicio aeróbico acuático o terrestre de fuerza y estiramientos</a:t>
            </a:r>
          </a:p>
          <a:p>
            <a:pPr>
              <a:buNone/>
            </a:pPr>
            <a:r>
              <a:rPr lang="es-ES" dirty="0" smtClean="0"/>
              <a:t>30 minutos diarios de actividades de estilo de vida acumulativos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Síndrome de fatiga crónica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	Terapia de ejercicios graduados, desde despacio hasta incrementar gradualmente. Interconsulta a especialista entrenador físico- psicológico experto en el tema.</a:t>
            </a:r>
          </a:p>
          <a:p>
            <a:pPr>
              <a:buNone/>
            </a:pPr>
            <a:r>
              <a:rPr lang="es-ES" dirty="0" smtClean="0"/>
              <a:t>	Terapia cognitivo conductual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es-ES" b="1" dirty="0" smtClean="0"/>
              <a:t>	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25144"/>
            <a:ext cx="1296144" cy="9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340768"/>
            <a:ext cx="648072" cy="10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509120"/>
            <a:ext cx="792088" cy="124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Enfermedades autoinmunes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b="1" dirty="0" smtClean="0"/>
              <a:t>		Artritis reumatoide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Ejercicios de estiramiento y fortalecimiento de los músculos. Terapia física en etapas </a:t>
            </a:r>
            <a:r>
              <a:rPr lang="es-ES" dirty="0" err="1" smtClean="0"/>
              <a:t>inciales</a:t>
            </a:r>
            <a:r>
              <a:rPr lang="es-ES" dirty="0" smtClean="0"/>
              <a:t> como yoga adaptado o taichí, baile pueden ser útiles</a:t>
            </a:r>
          </a:p>
          <a:p>
            <a:pPr>
              <a:buNone/>
            </a:pPr>
            <a:r>
              <a:rPr lang="es-ES" dirty="0" smtClean="0"/>
              <a:t>Eliminar café, tabaco y alcohol</a:t>
            </a:r>
          </a:p>
          <a:p>
            <a:pPr>
              <a:buNone/>
            </a:pPr>
            <a:r>
              <a:rPr lang="es-ES" dirty="0" smtClean="0"/>
              <a:t>Suplementos: omega 3 son recomendados ácido </a:t>
            </a:r>
            <a:r>
              <a:rPr lang="es-ES" dirty="0" err="1" smtClean="0"/>
              <a:t>eicosapentanoico</a:t>
            </a:r>
            <a:r>
              <a:rPr lang="es-ES" dirty="0" smtClean="0"/>
              <a:t>  30mg por kg y DHA 50 mg por kg al día, el equivalente a 6 a 11 gr de aceite de borraja al día.</a:t>
            </a:r>
          </a:p>
          <a:p>
            <a:pPr>
              <a:buNone/>
            </a:pP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laser terapia, valorando riesgo y efectos secundarios</a:t>
            </a:r>
            <a:r>
              <a:rPr lang="es-ES" b="1" dirty="0" smtClean="0"/>
              <a:t>.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Enfermedad inflamatoria intestinal </a:t>
            </a:r>
            <a:r>
              <a:rPr lang="es-ES" b="1" dirty="0" err="1" smtClean="0"/>
              <a:t>Crohn</a:t>
            </a:r>
            <a:r>
              <a:rPr lang="es-ES" b="1" dirty="0" smtClean="0"/>
              <a:t> CU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Recomendación generalizada es mantener una dieta rica en  macro y micronutrientes antiinflamatoria y limitar fibra y </a:t>
            </a:r>
            <a:r>
              <a:rPr lang="es-ES" dirty="0" err="1" smtClean="0"/>
              <a:t>sucrosa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Intolerancia a la lactosa es frecuente en pacientes con EII, eliminar lácteos de la dieta</a:t>
            </a:r>
          </a:p>
          <a:p>
            <a:pPr>
              <a:buNone/>
            </a:pPr>
            <a:r>
              <a:rPr lang="es-ES" dirty="0" smtClean="0"/>
              <a:t>Dieta de eliminación para alimentos que empeoren la clínica.</a:t>
            </a:r>
          </a:p>
          <a:p>
            <a:pPr>
              <a:buNone/>
            </a:pPr>
            <a:r>
              <a:rPr lang="es-ES" dirty="0" smtClean="0"/>
              <a:t>Fórmula </a:t>
            </a:r>
            <a:r>
              <a:rPr lang="es-ES" dirty="0" err="1" smtClean="0"/>
              <a:t>enteral</a:t>
            </a:r>
            <a:r>
              <a:rPr lang="es-ES" dirty="0" smtClean="0"/>
              <a:t> dieta puede ayudar a controlar síntomas o remisión en niños</a:t>
            </a:r>
          </a:p>
          <a:p>
            <a:pPr>
              <a:buNone/>
            </a:pPr>
            <a:r>
              <a:rPr lang="es-ES" dirty="0" smtClean="0"/>
              <a:t>Pacientes que toman 5ASA deben considerar tomar ácido fólico 1 mg al día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276872"/>
            <a:ext cx="576064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725144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764704"/>
            <a:ext cx="648072" cy="10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363924"/>
            <a:ext cx="576064" cy="44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3212976"/>
            <a:ext cx="576064" cy="63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5949280"/>
            <a:ext cx="576064" cy="63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Obstetricia, ginecología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b="1" dirty="0" smtClean="0"/>
              <a:t>		Consejo fertilidad y preconcepción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Dieta mediterránea, ácidos grasos esenciales en frutos secos, pescado con bajo contenido en metales pesados. </a:t>
            </a:r>
          </a:p>
          <a:p>
            <a:pPr>
              <a:buNone/>
            </a:pPr>
            <a:r>
              <a:rPr lang="es-ES" dirty="0" smtClean="0"/>
              <a:t>Dieta de bajo índice </a:t>
            </a:r>
            <a:r>
              <a:rPr lang="es-ES" dirty="0" err="1" smtClean="0"/>
              <a:t>glicémico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Evitar grasas y sodas</a:t>
            </a:r>
          </a:p>
          <a:p>
            <a:pPr>
              <a:buNone/>
            </a:pPr>
            <a:r>
              <a:rPr lang="es-ES" dirty="0" smtClean="0"/>
              <a:t>Grupos de terapia cuerpo mente para habilidades durante 6 o más sesiones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Suplementos: </a:t>
            </a:r>
            <a:r>
              <a:rPr lang="es-ES" dirty="0" err="1" smtClean="0"/>
              <a:t>multivitamínico</a:t>
            </a:r>
            <a:r>
              <a:rPr lang="es-ES" dirty="0" smtClean="0"/>
              <a:t> con ácido fólico 400mcg al día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Náuseas y vómitos del embarazo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</a:t>
            </a:r>
            <a:r>
              <a:rPr lang="es-ES" dirty="0" smtClean="0"/>
              <a:t>Suplementos: B6 de 30 a 75mg en tres veces al día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73016"/>
            <a:ext cx="1008112" cy="55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9" y="3827199"/>
            <a:ext cx="576064" cy="66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941168"/>
            <a:ext cx="608904" cy="70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276872"/>
            <a:ext cx="864096" cy="66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Obstetricia, ginecología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b="1" dirty="0" smtClean="0"/>
              <a:t>		Manejo del parto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r>
              <a:rPr lang="es-ES" dirty="0" smtClean="0"/>
              <a:t>Plan de apoyo al parto, considerar </a:t>
            </a:r>
            <a:r>
              <a:rPr lang="es-ES" dirty="0" err="1" smtClean="0"/>
              <a:t>doula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		Caminar o boca arriba en la primera etapa del parto</a:t>
            </a:r>
          </a:p>
          <a:p>
            <a:pPr>
              <a:buNone/>
            </a:pPr>
            <a:r>
              <a:rPr lang="es-ES" dirty="0" smtClean="0"/>
              <a:t>		Boca arriba o de lado en la segunda parte del parto</a:t>
            </a:r>
          </a:p>
          <a:p>
            <a:pPr>
              <a:buNone/>
            </a:pPr>
            <a:r>
              <a:rPr lang="es-ES" dirty="0" smtClean="0"/>
              <a:t>		Inmersión en el agua en la primera parte del parto</a:t>
            </a:r>
          </a:p>
          <a:p>
            <a:pPr>
              <a:buNone/>
            </a:pPr>
            <a:r>
              <a:rPr lang="es-ES" dirty="0" smtClean="0"/>
              <a:t>		Inyecciones de agua </a:t>
            </a:r>
            <a:r>
              <a:rPr lang="es-ES" dirty="0" err="1" smtClean="0"/>
              <a:t>sterile</a:t>
            </a:r>
            <a:r>
              <a:rPr lang="es-ES" dirty="0" smtClean="0"/>
              <a:t>  </a:t>
            </a:r>
            <a:r>
              <a:rPr lang="es-ES" dirty="0" err="1" smtClean="0"/>
              <a:t>for</a:t>
            </a:r>
            <a:r>
              <a:rPr lang="es-ES" dirty="0" smtClean="0"/>
              <a:t> back labor</a:t>
            </a:r>
          </a:p>
          <a:p>
            <a:pPr>
              <a:buNone/>
            </a:pPr>
            <a:r>
              <a:rPr lang="es-ES" dirty="0" smtClean="0"/>
              <a:t>		Acupuntura durante el parto</a:t>
            </a:r>
          </a:p>
          <a:p>
            <a:endParaRPr lang="es-ES" dirty="0" smtClean="0"/>
          </a:p>
          <a:p>
            <a:pPr>
              <a:buNone/>
            </a:pPr>
            <a:r>
              <a:rPr lang="es-ES" b="1" dirty="0" smtClean="0"/>
              <a:t>		Previo parto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	Estimulación unilateral del pecho una hora al día durante 3 días induce el parto a término.</a:t>
            </a:r>
          </a:p>
          <a:p>
            <a:pPr>
              <a:buNone/>
            </a:pPr>
            <a:r>
              <a:rPr lang="es-ES" dirty="0" smtClean="0"/>
              <a:t>	Rotura de bolsa a las 39 semanas</a:t>
            </a:r>
          </a:p>
          <a:p>
            <a:pPr>
              <a:buNone/>
            </a:pPr>
            <a:r>
              <a:rPr lang="es-ES" dirty="0" smtClean="0"/>
              <a:t>	Inserción </a:t>
            </a:r>
            <a:r>
              <a:rPr lang="es-ES" dirty="0" err="1" smtClean="0"/>
              <a:t>transcervical</a:t>
            </a:r>
            <a:r>
              <a:rPr lang="es-ES" dirty="0" smtClean="0"/>
              <a:t> del catéter de Foley para maduración cervical  tiene</a:t>
            </a:r>
          </a:p>
          <a:p>
            <a:pPr>
              <a:buNone/>
            </a:pPr>
            <a:r>
              <a:rPr lang="es-ES" dirty="0" smtClean="0"/>
              <a:t>menos riesgos que los fármacos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140968"/>
            <a:ext cx="118207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Obstetricia, ginecología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b="1" dirty="0" smtClean="0"/>
              <a:t>		Menopausia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	</a:t>
            </a:r>
            <a:r>
              <a:rPr lang="es-ES" dirty="0" smtClean="0"/>
              <a:t>Acupuntura una a dos sesiones a la semana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Dismenorrea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		</a:t>
            </a:r>
            <a:r>
              <a:rPr lang="es-ES" b="1" dirty="0" err="1" smtClean="0"/>
              <a:t>Leiomiomatosis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Sequedad vaginal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825856"/>
            <a:ext cx="504056" cy="45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7425" y="3645024"/>
            <a:ext cx="480278" cy="43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1400" y="4653136"/>
            <a:ext cx="559759" cy="50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84784"/>
            <a:ext cx="118207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Urología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pPr>
              <a:buNone/>
            </a:pPr>
            <a:r>
              <a:rPr lang="es-ES" b="1" dirty="0" smtClean="0"/>
              <a:t>		Hiperplasia benigna de próstata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	</a:t>
            </a:r>
            <a:r>
              <a:rPr lang="es-ES" dirty="0" smtClean="0"/>
              <a:t>Suplementos: </a:t>
            </a:r>
            <a:r>
              <a:rPr lang="es-ES" dirty="0" err="1" smtClean="0"/>
              <a:t>Betasitosterol</a:t>
            </a:r>
            <a:r>
              <a:rPr lang="es-ES" dirty="0" smtClean="0"/>
              <a:t> 60mg dos veces al día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r>
              <a:rPr lang="es-ES" b="1" dirty="0" err="1" smtClean="0"/>
              <a:t>Urolitiasis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	</a:t>
            </a:r>
            <a:r>
              <a:rPr lang="es-ES" dirty="0" smtClean="0"/>
              <a:t>Beber 2 o 3 litros de agua diarios</a:t>
            </a:r>
          </a:p>
          <a:p>
            <a:pPr>
              <a:buNone/>
            </a:pPr>
            <a:r>
              <a:rPr lang="es-ES" dirty="0" smtClean="0"/>
              <a:t>			No limitar la ingesta de calcio</a:t>
            </a:r>
          </a:p>
          <a:p>
            <a:pPr>
              <a:buNone/>
            </a:pPr>
            <a:r>
              <a:rPr lang="es-ES" dirty="0" smtClean="0"/>
              <a:t>			Ajustar la dieta a nuestras características metabólicas</a:t>
            </a:r>
          </a:p>
          <a:p>
            <a:pPr>
              <a:buNone/>
            </a:pPr>
            <a:r>
              <a:rPr lang="es-ES" dirty="0" smtClean="0"/>
              <a:t>			Fármacos. Citrato de potasio para alcalinizar la orina</a:t>
            </a:r>
          </a:p>
          <a:p>
            <a:pPr>
              <a:buNone/>
            </a:pPr>
            <a:r>
              <a:rPr lang="es-ES" b="1" dirty="0" smtClean="0"/>
              <a:t>		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Prostatitis crónica, síndrome dolor pélvico crónico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924944"/>
            <a:ext cx="936104" cy="7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3859924"/>
            <a:ext cx="576064" cy="49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9" y="1007224"/>
            <a:ext cx="648072" cy="7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581128"/>
            <a:ext cx="559759" cy="50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Medicamentos tercera causa de muerte y en USA la segunda..</a:t>
            </a:r>
          </a:p>
          <a:p>
            <a:endParaRPr lang="es-ES" dirty="0" smtClean="0"/>
          </a:p>
          <a:p>
            <a:r>
              <a:rPr lang="es-ES" dirty="0" smtClean="0"/>
              <a:t>(A2… la mayoría de fármacos aunque los visitadores digan lo contrario)</a:t>
            </a:r>
          </a:p>
          <a:p>
            <a:r>
              <a:rPr lang="es-ES" dirty="0" smtClean="0"/>
              <a:t>Las indicaciones terapéuticas parecen responder más a los intereses comerciales que a la evidencia y experiencia.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Nefrología - Urología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b="1" dirty="0" smtClean="0"/>
              <a:t>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Insuficiencia renal crónica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	</a:t>
            </a:r>
            <a:r>
              <a:rPr lang="es-ES" sz="3300" dirty="0" smtClean="0"/>
              <a:t>Evitar fumar</a:t>
            </a:r>
          </a:p>
          <a:p>
            <a:pPr>
              <a:buNone/>
            </a:pPr>
            <a:r>
              <a:rPr lang="es-ES" b="1" dirty="0" smtClean="0"/>
              <a:t>Disfunción eréctil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	</a:t>
            </a:r>
            <a:r>
              <a:rPr lang="es-ES" dirty="0" smtClean="0"/>
              <a:t>Dispositivos de vacio o de constricción 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Deficiencia de testosterona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	</a:t>
            </a:r>
            <a:r>
              <a:rPr lang="es-ES" dirty="0" smtClean="0"/>
              <a:t>Reducir el síndrome metabólico y diabetes</a:t>
            </a:r>
          </a:p>
          <a:p>
            <a:pPr>
              <a:buNone/>
            </a:pPr>
            <a:r>
              <a:rPr lang="es-ES" dirty="0" smtClean="0"/>
              <a:t>			Reducir carbohidratos refinados</a:t>
            </a:r>
          </a:p>
          <a:p>
            <a:pPr>
              <a:buNone/>
            </a:pPr>
            <a:r>
              <a:rPr lang="es-ES" dirty="0" smtClean="0"/>
              <a:t>			Incrementar dieta vegetariana y reducir ingesta de productos animales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805264"/>
            <a:ext cx="936104" cy="7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Alteraciones del aparato locomotor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b="1" dirty="0" smtClean="0"/>
              <a:t> </a:t>
            </a:r>
            <a:r>
              <a:rPr lang="es-ES" sz="7000" dirty="0" smtClean="0"/>
              <a:t>		</a:t>
            </a:r>
            <a:r>
              <a:rPr lang="es-ES" sz="11200" b="1" dirty="0" smtClean="0"/>
              <a:t>Síndrome dolor </a:t>
            </a:r>
            <a:r>
              <a:rPr lang="es-ES" sz="11200" b="1" dirty="0" err="1" smtClean="0"/>
              <a:t>miofascial</a:t>
            </a:r>
            <a:r>
              <a:rPr lang="es-ES" sz="11200" b="1" dirty="0" smtClean="0"/>
              <a:t>	</a:t>
            </a:r>
            <a:endParaRPr lang="es-ES" sz="11200" dirty="0" smtClean="0"/>
          </a:p>
          <a:p>
            <a:pPr>
              <a:buNone/>
            </a:pPr>
            <a:r>
              <a:rPr lang="es-ES" sz="7200" dirty="0" smtClean="0">
                <a:latin typeface="Arial" pitchFamily="34" charset="0"/>
                <a:cs typeface="Arial" pitchFamily="34" charset="0"/>
              </a:rPr>
              <a:t>Toma de conciencia de los desencadenantes del entorno (mala higiene postural, stress repetido) tomando notas diariamente.</a:t>
            </a:r>
          </a:p>
          <a:p>
            <a:pPr>
              <a:buNone/>
            </a:pPr>
            <a:endParaRPr lang="es-ES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7200" dirty="0" smtClean="0">
                <a:latin typeface="Arial" pitchFamily="34" charset="0"/>
                <a:cs typeface="Arial" pitchFamily="34" charset="0"/>
              </a:rPr>
              <a:t>Aprender técnicas del manejo del stress.</a:t>
            </a:r>
          </a:p>
          <a:p>
            <a:pPr>
              <a:buNone/>
            </a:pPr>
            <a:endParaRPr lang="es-ES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7200" dirty="0" smtClean="0">
                <a:latin typeface="Arial" pitchFamily="34" charset="0"/>
                <a:cs typeface="Arial" pitchFamily="34" charset="0"/>
              </a:rPr>
              <a:t>Ejercicios para mejorar la mecánica </a:t>
            </a:r>
            <a:r>
              <a:rPr lang="es-ES" sz="7200" dirty="0" err="1" smtClean="0">
                <a:latin typeface="Arial" pitchFamily="34" charset="0"/>
                <a:cs typeface="Arial" pitchFamily="34" charset="0"/>
              </a:rPr>
              <a:t>miofascial</a:t>
            </a:r>
            <a:r>
              <a:rPr lang="es-ES" sz="7200" dirty="0" smtClean="0">
                <a:latin typeface="Arial" pitchFamily="34" charset="0"/>
                <a:cs typeface="Arial" pitchFamily="34" charset="0"/>
              </a:rPr>
              <a:t>. Yoga, taichí.</a:t>
            </a:r>
          </a:p>
          <a:p>
            <a:pPr>
              <a:buNone/>
            </a:pPr>
            <a:endParaRPr lang="es-ES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7200" dirty="0" smtClean="0">
                <a:latin typeface="Arial" pitchFamily="34" charset="0"/>
                <a:cs typeface="Arial" pitchFamily="34" charset="0"/>
              </a:rPr>
              <a:t>Reeducación postural con yoga, </a:t>
            </a:r>
            <a:r>
              <a:rPr lang="es-ES" sz="7200" dirty="0" err="1" smtClean="0">
                <a:latin typeface="Arial" pitchFamily="34" charset="0"/>
                <a:cs typeface="Arial" pitchFamily="34" charset="0"/>
              </a:rPr>
              <a:t>Feldenkrais</a:t>
            </a:r>
            <a:r>
              <a:rPr lang="es-ES" sz="7200" dirty="0" smtClean="0">
                <a:latin typeface="Arial" pitchFamily="34" charset="0"/>
                <a:cs typeface="Arial" pitchFamily="34" charset="0"/>
              </a:rPr>
              <a:t> y terapias físicas</a:t>
            </a:r>
          </a:p>
          <a:p>
            <a:pPr>
              <a:buNone/>
            </a:pPr>
            <a:endParaRPr lang="es-ES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7200" dirty="0" smtClean="0">
                <a:latin typeface="Arial" pitchFamily="34" charset="0"/>
                <a:cs typeface="Arial" pitchFamily="34" charset="0"/>
              </a:rPr>
              <a:t>Terapias </a:t>
            </a:r>
            <a:r>
              <a:rPr lang="es-ES" sz="7200" dirty="0" err="1" smtClean="0">
                <a:latin typeface="Arial" pitchFamily="34" charset="0"/>
                <a:cs typeface="Arial" pitchFamily="34" charset="0"/>
              </a:rPr>
              <a:t>manuales,manipulativas</a:t>
            </a:r>
            <a:r>
              <a:rPr lang="es-ES" sz="7200" dirty="0" smtClean="0">
                <a:latin typeface="Arial" pitchFamily="34" charset="0"/>
                <a:cs typeface="Arial" pitchFamily="34" charset="0"/>
              </a:rPr>
              <a:t>”, estiramientos, masajes. Osteopatía cuando hay alteraciones en la asimetría que provoca el dolor.</a:t>
            </a:r>
          </a:p>
          <a:p>
            <a:pPr>
              <a:buNone/>
            </a:pPr>
            <a:endParaRPr lang="es-ES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7200" dirty="0" err="1" smtClean="0">
                <a:latin typeface="Arial" pitchFamily="34" charset="0"/>
                <a:cs typeface="Arial" pitchFamily="34" charset="0"/>
              </a:rPr>
              <a:t>Bioestimulación</a:t>
            </a:r>
            <a:r>
              <a:rPr lang="es-ES" sz="7200" dirty="0" smtClean="0">
                <a:latin typeface="Arial" pitchFamily="34" charset="0"/>
                <a:cs typeface="Arial" pitchFamily="34" charset="0"/>
              </a:rPr>
              <a:t> con láser </a:t>
            </a:r>
            <a:r>
              <a:rPr lang="es-ES" sz="72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es-E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7200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es-ES" sz="7200" dirty="0" smtClean="0">
                <a:latin typeface="Arial" pitchFamily="34" charset="0"/>
                <a:cs typeface="Arial" pitchFamily="34" charset="0"/>
              </a:rPr>
              <a:t>, hidroterapia, termoterapia para reducir el dolor y poder hacer en casa.</a:t>
            </a:r>
          </a:p>
          <a:p>
            <a:pPr>
              <a:buNone/>
            </a:pPr>
            <a:endParaRPr lang="es-ES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7200" dirty="0" smtClean="0">
                <a:latin typeface="Arial" pitchFamily="34" charset="0"/>
                <a:cs typeface="Arial" pitchFamily="34" charset="0"/>
              </a:rPr>
              <a:t>Acupuntura para mejorar los puntos de dolor y disminuir la excitación autonómica.</a:t>
            </a:r>
          </a:p>
          <a:p>
            <a:pPr>
              <a:buNone/>
            </a:pPr>
            <a:r>
              <a:rPr lang="es-ES" sz="7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s-ES" b="1" dirty="0" smtClean="0"/>
              <a:t>		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924944"/>
            <a:ext cx="648072" cy="10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996952"/>
            <a:ext cx="599116" cy="69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949280"/>
            <a:ext cx="1080120" cy="46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492896"/>
            <a:ext cx="62516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1988840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Alteraciones del aparato locomotor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b="1" dirty="0" smtClean="0"/>
              <a:t>		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Lumbalgia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crónica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Educar a los pacientes en las múltiples facetas del dolor crónico y la necesidad de seguir el tratamiento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Ayudar al  paciente a encontrar el programa de ejercicio adecuado para estar activo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Reafirmar al paciente en los progresos y localizar los factores de riesgo psicosociales (conductas de evitación, tendencias catastrofistas)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Proporcionar recursos ante las mejoras del estado y las crisis de dolor.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Interconsulta a terapia cognitivo conductual* cuando aparezcan síntomas de alarma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Ejercicio indicado en dolor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subagudo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y crónico dos o 3 veces a la semana durante 4 semanas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924944"/>
            <a:ext cx="1080120" cy="75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196752"/>
            <a:ext cx="648072" cy="10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s-ES" b="1" dirty="0" smtClean="0"/>
              <a:t>		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Cervicalgia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	Disminuir alimentos ricos en omega 6 y ácidos grasos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trans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	Acupuntura beneficiosa practicada por un buen profesional</a:t>
            </a:r>
          </a:p>
          <a:p>
            <a:pPr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	Suplementos: de  1 a 8 g al día del omega 3 reduce la inflamación (el riesgo gastrointestinal o de sangrado se produce con dosis más altas)</a:t>
            </a:r>
          </a:p>
          <a:p>
            <a:pPr>
              <a:buNone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		Osteoartritis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Programa individualizado para perder peso</a:t>
            </a:r>
          </a:p>
          <a:p>
            <a:pPr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	Ejercicio aeróbico tres veces a la semana</a:t>
            </a:r>
          </a:p>
          <a:p>
            <a:pPr>
              <a:buNone/>
            </a:pPr>
            <a:r>
              <a:rPr lang="es-ES" sz="2800" dirty="0" smtClean="0"/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852936"/>
            <a:ext cx="118207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3645024"/>
            <a:ext cx="576064" cy="6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340768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653136"/>
            <a:ext cx="648072" cy="10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Alteraciones del aparato locomotor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b="1" dirty="0" smtClean="0"/>
              <a:t>		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Gota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Animar a perder peso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	Limitar la ingesta de cerveza y licores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	Disminuir el consumo de carne roja y marisco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	Incrementar la ingesta de verduras, legumbres, proteínas vegetales y frutos secos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	Disminuir la ingesta de bebidas con azúcar y fructosa</a:t>
            </a:r>
          </a:p>
          <a:p>
            <a:pPr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 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		Síndrome túnel carpiano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	Uso de férula tan pronto como sea posible incluso por el día si se tolera</a:t>
            </a:r>
          </a:p>
          <a:p>
            <a:pPr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 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Epicondilitis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56992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276872"/>
            <a:ext cx="657073" cy="50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157192"/>
            <a:ext cx="559759" cy="50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Dermatología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r>
              <a:rPr lang="es-ES" sz="4500" b="1" dirty="0" smtClean="0">
                <a:latin typeface="Arial" pitchFamily="34" charset="0"/>
                <a:cs typeface="Arial" pitchFamily="34" charset="0"/>
              </a:rPr>
              <a:t>Dermatitis atópica</a:t>
            </a:r>
            <a:endParaRPr lang="es-ES" sz="4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4500" b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Baños con blanqueador diluido </a:t>
            </a:r>
          </a:p>
          <a:p>
            <a:pPr>
              <a:buNone/>
            </a:pPr>
            <a:r>
              <a:rPr lang="es-ES" sz="4500" dirty="0" smtClean="0">
                <a:latin typeface="Arial" pitchFamily="34" charset="0"/>
                <a:cs typeface="Arial" pitchFamily="34" charset="0"/>
              </a:rPr>
              <a:t>Compresas húmedas con corticoides diluidos en casos severos 1:3 oclusiva mantener húmedo</a:t>
            </a:r>
          </a:p>
          <a:p>
            <a:pPr>
              <a:buNone/>
            </a:pPr>
            <a:r>
              <a:rPr lang="es-ES" sz="4500" dirty="0" smtClean="0">
                <a:latin typeface="Arial" pitchFamily="34" charset="0"/>
                <a:cs typeface="Arial" pitchFamily="34" charset="0"/>
              </a:rPr>
              <a:t>Evitar alergias alimentarias. Los alimentos que más frecuentemente desencadenan los episodios son  huevos, soja, leche, trigo, pescado, moluscos y cacahuetes.</a:t>
            </a:r>
          </a:p>
          <a:p>
            <a:pPr>
              <a:buNone/>
            </a:pPr>
            <a:r>
              <a:rPr lang="es-ES" sz="4500" dirty="0" smtClean="0">
                <a:latin typeface="Arial" pitchFamily="34" charset="0"/>
                <a:cs typeface="Arial" pitchFamily="34" charset="0"/>
              </a:rPr>
              <a:t>Los lactantes usan fórmulas hidrolizadas especiales como </a:t>
            </a: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Nutramigen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Lipil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Pregestimil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Alimentum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advance</a:t>
            </a:r>
            <a:endParaRPr lang="es-ES" sz="4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Fitoterapia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: 2%ácido </a:t>
            </a: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glicirretinico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Apitopiclair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) tópico 3 veces al día</a:t>
            </a:r>
          </a:p>
          <a:p>
            <a:pPr>
              <a:buNone/>
            </a:pPr>
            <a:r>
              <a:rPr lang="es-ES" sz="4500" b="1" dirty="0" smtClean="0">
                <a:latin typeface="Arial" pitchFamily="34" charset="0"/>
                <a:cs typeface="Arial" pitchFamily="34" charset="0"/>
              </a:rPr>
              <a:t>			</a:t>
            </a:r>
            <a:endParaRPr lang="es-ES" sz="4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4500" b="1" dirty="0" smtClean="0">
                <a:latin typeface="Arial" pitchFamily="34" charset="0"/>
                <a:cs typeface="Arial" pitchFamily="34" charset="0"/>
              </a:rPr>
              <a:t>		Psoriasis</a:t>
            </a:r>
            <a:endParaRPr lang="es-ES" sz="4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4500" dirty="0" smtClean="0">
                <a:latin typeface="Arial" pitchFamily="34" charset="0"/>
                <a:cs typeface="Arial" pitchFamily="34" charset="0"/>
              </a:rPr>
              <a:t>Cuidado de la piel evitar agua caliente y usar gente </a:t>
            </a: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cleansers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thick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emolientes y avena coloidal</a:t>
            </a:r>
          </a:p>
          <a:p>
            <a:pPr>
              <a:buNone/>
            </a:pPr>
            <a:r>
              <a:rPr lang="es-ES" sz="4500" dirty="0" smtClean="0">
                <a:latin typeface="Arial" pitchFamily="34" charset="0"/>
                <a:cs typeface="Arial" pitchFamily="34" charset="0"/>
              </a:rPr>
              <a:t>Dieta de bajo valor calórico para perder peso</a:t>
            </a:r>
          </a:p>
          <a:p>
            <a:pPr>
              <a:buNone/>
            </a:pP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Fitoterapia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tópica </a:t>
            </a: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indigo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naturalis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extracto 3-7% pomada o crema una o dos veces al día</a:t>
            </a:r>
          </a:p>
          <a:p>
            <a:pPr>
              <a:buNone/>
            </a:pPr>
            <a:r>
              <a:rPr lang="es-ES" sz="4500" dirty="0" smtClean="0">
                <a:latin typeface="Arial" pitchFamily="34" charset="0"/>
                <a:cs typeface="Arial" pitchFamily="34" charset="0"/>
              </a:rPr>
              <a:t>Fármacos: oral PDE4 inhibidor </a:t>
            </a: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apremilast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sz="4500" dirty="0" err="1" smtClean="0">
                <a:latin typeface="Arial" pitchFamily="34" charset="0"/>
                <a:cs typeface="Arial" pitchFamily="34" charset="0"/>
              </a:rPr>
              <a:t>Otezla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) 30 mg dos veces al día (muy nuevo seguridad y eficacia sin mucha experiencia)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988840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733256"/>
            <a:ext cx="936104" cy="7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517232"/>
            <a:ext cx="826782" cy="70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4581128"/>
            <a:ext cx="515865" cy="38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501008"/>
            <a:ext cx="402828" cy="38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Dermatología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b="1" dirty="0" smtClean="0"/>
              <a:t>		Urticaria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		Identificar y evitar factores precipitantes si es posible. Registro de la actividad y de la ingesta diaria.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Estomatitis aftosa 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Dermatitis seborreica  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Acné </a:t>
            </a:r>
            <a:r>
              <a:rPr lang="es-ES" b="1" dirty="0" err="1" smtClean="0"/>
              <a:t>vulgaris</a:t>
            </a:r>
            <a:r>
              <a:rPr lang="es-ES" b="1" dirty="0" smtClean="0"/>
              <a:t> y rosácea  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			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96952"/>
            <a:ext cx="559759" cy="50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61048"/>
            <a:ext cx="559759" cy="50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941168"/>
            <a:ext cx="559759" cy="50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Cáncer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b="1" dirty="0" smtClean="0"/>
              <a:t>	</a:t>
            </a:r>
            <a:r>
              <a:rPr lang="es-ES" sz="7200" b="1" dirty="0" smtClean="0"/>
              <a:t>	</a:t>
            </a:r>
            <a:r>
              <a:rPr lang="es-ES" sz="12800" b="1" dirty="0" smtClean="0"/>
              <a:t>Mama</a:t>
            </a:r>
            <a:endParaRPr lang="es-ES" sz="12800" dirty="0" smtClean="0"/>
          </a:p>
          <a:p>
            <a:pPr>
              <a:buNone/>
            </a:pPr>
            <a:r>
              <a:rPr lang="es-ES" sz="7200" dirty="0" smtClean="0"/>
              <a:t>La dieta mediterránea disminuye el riesgo. Vegetales crucíferas disminuyen el riesgo</a:t>
            </a:r>
          </a:p>
          <a:p>
            <a:pPr>
              <a:buNone/>
            </a:pPr>
            <a:r>
              <a:rPr lang="es-ES" sz="7200" dirty="0" smtClean="0"/>
              <a:t>Alimentos como la soja de una a tres veces al día.</a:t>
            </a:r>
          </a:p>
          <a:p>
            <a:pPr>
              <a:buNone/>
            </a:pPr>
            <a:endParaRPr lang="es-ES" sz="7200" dirty="0" smtClean="0"/>
          </a:p>
          <a:p>
            <a:pPr>
              <a:buNone/>
            </a:pPr>
            <a:r>
              <a:rPr lang="es-ES" sz="7200" dirty="0" smtClean="0"/>
              <a:t>Evitar suplementos de </a:t>
            </a:r>
            <a:r>
              <a:rPr lang="es-ES" sz="7200" dirty="0" err="1" smtClean="0"/>
              <a:t>isoflavonas</a:t>
            </a:r>
            <a:r>
              <a:rPr lang="es-ES" sz="7200" dirty="0" smtClean="0"/>
              <a:t> aisladas</a:t>
            </a:r>
          </a:p>
          <a:p>
            <a:pPr>
              <a:buNone/>
            </a:pPr>
            <a:endParaRPr lang="es-ES" sz="7200" dirty="0" smtClean="0"/>
          </a:p>
          <a:p>
            <a:pPr>
              <a:buNone/>
            </a:pPr>
            <a:r>
              <a:rPr lang="es-ES" sz="7200" dirty="0" smtClean="0"/>
              <a:t>Control y reducción progresiva del peso </a:t>
            </a:r>
          </a:p>
          <a:p>
            <a:pPr>
              <a:buNone/>
            </a:pPr>
            <a:endParaRPr lang="es-ES" sz="7200" dirty="0" smtClean="0"/>
          </a:p>
          <a:p>
            <a:pPr>
              <a:buNone/>
            </a:pPr>
            <a:r>
              <a:rPr lang="es-ES" sz="7200" dirty="0" smtClean="0"/>
              <a:t>Suplementos: vitamina D, altos niveles asociados con menos cáncer de mama</a:t>
            </a:r>
          </a:p>
          <a:p>
            <a:pPr>
              <a:buNone/>
            </a:pPr>
            <a:endParaRPr lang="es-ES" sz="7200" dirty="0" smtClean="0"/>
          </a:p>
          <a:p>
            <a:pPr>
              <a:buNone/>
            </a:pPr>
            <a:r>
              <a:rPr lang="es-ES" sz="7200" dirty="0" smtClean="0"/>
              <a:t>Evitar la terapia hormonal sustitutoria de estrógenos y progesterona</a:t>
            </a:r>
          </a:p>
          <a:p>
            <a:pPr>
              <a:buNone/>
            </a:pPr>
            <a:endParaRPr lang="es-ES" sz="7200" dirty="0" smtClean="0"/>
          </a:p>
          <a:p>
            <a:pPr>
              <a:buNone/>
            </a:pPr>
            <a:r>
              <a:rPr lang="es-ES" sz="7200" dirty="0" smtClean="0"/>
              <a:t>Terapias no hormonales para los síntomas postmenopáusicos como sofocos pueden ser eficaces como ejercicio regular y acupuntura.</a:t>
            </a:r>
          </a:p>
          <a:p>
            <a:pPr>
              <a:buNone/>
            </a:pPr>
            <a:r>
              <a:rPr lang="es-ES" sz="7200" dirty="0" smtClean="0"/>
              <a:t>Ejercicio más de tres horas a la semana reduce el riesgo de padecer cáncer.</a:t>
            </a:r>
          </a:p>
          <a:p>
            <a:pPr>
              <a:buNone/>
            </a:pPr>
            <a:endParaRPr lang="es-ES" sz="7200" dirty="0" smtClean="0"/>
          </a:p>
          <a:p>
            <a:pPr>
              <a:buNone/>
            </a:pPr>
            <a:r>
              <a:rPr lang="es-ES" sz="7200" dirty="0" smtClean="0"/>
              <a:t>Intervenciones psicológicas pueden ser útiles en el cuidado. Las más útiles </a:t>
            </a:r>
            <a:r>
              <a:rPr lang="es-ES" sz="7200" dirty="0" err="1" smtClean="0"/>
              <a:t>psicoeducación</a:t>
            </a:r>
            <a:r>
              <a:rPr lang="es-ES" sz="7200" dirty="0" smtClean="0"/>
              <a:t> y psicoterapia  individual con un profesional entrenado.</a:t>
            </a:r>
          </a:p>
          <a:p>
            <a:pPr>
              <a:buNone/>
            </a:pPr>
            <a:endParaRPr lang="es-ES" sz="7200" dirty="0" smtClean="0"/>
          </a:p>
          <a:p>
            <a:pPr>
              <a:buNone/>
            </a:pPr>
            <a:r>
              <a:rPr lang="es-ES" sz="7200" dirty="0" smtClean="0"/>
              <a:t>Programa de reducción del stress basado en </a:t>
            </a:r>
            <a:r>
              <a:rPr lang="es-ES" sz="7200" dirty="0" err="1" smtClean="0"/>
              <a:t>mindfulness</a:t>
            </a:r>
            <a:r>
              <a:rPr lang="es-ES" sz="7200" dirty="0" smtClean="0"/>
              <a:t> mejora el bienestar y ayuda a manejar la ansiedad durante y después del tratamiento.</a:t>
            </a:r>
          </a:p>
          <a:p>
            <a:pPr>
              <a:buNone/>
            </a:pPr>
            <a:r>
              <a:rPr lang="es-ES" sz="7200" b="1" dirty="0" smtClean="0"/>
              <a:t> </a:t>
            </a:r>
            <a:endParaRPr lang="es-ES" sz="7200" dirty="0" smtClean="0"/>
          </a:p>
          <a:p>
            <a:pPr>
              <a:buNone/>
            </a:pPr>
            <a:r>
              <a:rPr lang="es-ES" b="1" dirty="0" smtClean="0"/>
              <a:t>		</a:t>
            </a:r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941168"/>
            <a:ext cx="1080120" cy="75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3933056"/>
            <a:ext cx="648072" cy="10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92696"/>
            <a:ext cx="936104" cy="7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077072"/>
            <a:ext cx="1008112" cy="42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564904"/>
            <a:ext cx="608904" cy="70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276872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460432" y="5925790"/>
            <a:ext cx="683568" cy="93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Cáncer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7200" b="1" dirty="0" smtClean="0"/>
              <a:t>		Pulmón    </a:t>
            </a:r>
            <a:endParaRPr lang="es-ES" sz="7200" dirty="0" smtClean="0"/>
          </a:p>
          <a:p>
            <a:pPr>
              <a:buNone/>
            </a:pPr>
            <a:r>
              <a:rPr lang="es-ES" sz="7200" b="1" dirty="0" smtClean="0"/>
              <a:t>			</a:t>
            </a:r>
            <a:endParaRPr lang="es-ES" sz="7200" dirty="0" smtClean="0"/>
          </a:p>
          <a:p>
            <a:pPr>
              <a:buNone/>
            </a:pPr>
            <a:r>
              <a:rPr lang="es-ES" sz="7200" b="1" dirty="0" smtClean="0"/>
              <a:t> </a:t>
            </a:r>
            <a:endParaRPr lang="es-ES" sz="7200" dirty="0" smtClean="0"/>
          </a:p>
          <a:p>
            <a:pPr>
              <a:buNone/>
            </a:pPr>
            <a:r>
              <a:rPr lang="es-ES" sz="7200" b="1" dirty="0" smtClean="0"/>
              <a:t>		Próstata     </a:t>
            </a:r>
            <a:endParaRPr lang="es-ES" sz="7200" dirty="0" smtClean="0"/>
          </a:p>
          <a:p>
            <a:pPr>
              <a:buNone/>
            </a:pPr>
            <a:r>
              <a:rPr lang="es-ES" sz="7200" b="1" dirty="0" smtClean="0"/>
              <a:t>			</a:t>
            </a:r>
            <a:endParaRPr lang="es-ES" sz="7200" dirty="0" smtClean="0"/>
          </a:p>
          <a:p>
            <a:pPr>
              <a:buNone/>
            </a:pPr>
            <a:r>
              <a:rPr lang="es-ES" sz="7200" b="1" dirty="0" smtClean="0"/>
              <a:t> </a:t>
            </a:r>
            <a:endParaRPr lang="es-ES" sz="7200" dirty="0" smtClean="0"/>
          </a:p>
          <a:p>
            <a:pPr>
              <a:buNone/>
            </a:pPr>
            <a:r>
              <a:rPr lang="es-ES" sz="7200" b="1" dirty="0" smtClean="0"/>
              <a:t>		</a:t>
            </a:r>
            <a:r>
              <a:rPr lang="es-ES" sz="7200" b="1" dirty="0" err="1" smtClean="0"/>
              <a:t>Colorrectal</a:t>
            </a:r>
            <a:endParaRPr lang="es-ES" sz="7200" dirty="0" smtClean="0"/>
          </a:p>
          <a:p>
            <a:pPr>
              <a:buNone/>
            </a:pPr>
            <a:r>
              <a:rPr lang="es-ES" sz="7200" dirty="0" smtClean="0"/>
              <a:t>Prevención primaria reduce el riesgo en población con alto riesgo</a:t>
            </a:r>
          </a:p>
          <a:p>
            <a:pPr>
              <a:buNone/>
            </a:pPr>
            <a:r>
              <a:rPr lang="es-ES" sz="7200" dirty="0" smtClean="0"/>
              <a:t>Identificar población de alto riesgo e intervenir de forma temprana</a:t>
            </a:r>
          </a:p>
          <a:p>
            <a:pPr>
              <a:buNone/>
            </a:pPr>
            <a:r>
              <a:rPr lang="es-ES" sz="7200" dirty="0" smtClean="0"/>
              <a:t>Dieta basada en alto contenido en fibra obtenida de frutas y vegetales con lo mínimo de carne roja y azúcar</a:t>
            </a:r>
          </a:p>
          <a:p>
            <a:pPr>
              <a:buNone/>
            </a:pPr>
            <a:r>
              <a:rPr lang="es-ES" sz="7200" dirty="0" smtClean="0"/>
              <a:t>Suplementos: </a:t>
            </a:r>
            <a:r>
              <a:rPr lang="es-ES" sz="7200" b="1" dirty="0" smtClean="0"/>
              <a:t>calcio citrato1200mg </a:t>
            </a:r>
            <a:r>
              <a:rPr lang="es-ES" sz="7200" dirty="0" smtClean="0"/>
              <a:t>al día para prevenir recurrencias de </a:t>
            </a:r>
            <a:r>
              <a:rPr lang="es-ES" sz="7200" dirty="0" err="1" smtClean="0"/>
              <a:t>adenomacolorrectal</a:t>
            </a:r>
            <a:endParaRPr lang="es-ES" sz="7200" dirty="0" smtClean="0"/>
          </a:p>
          <a:p>
            <a:pPr>
              <a:buNone/>
            </a:pPr>
            <a:r>
              <a:rPr lang="es-ES" sz="7200" dirty="0" err="1" smtClean="0"/>
              <a:t>Folato</a:t>
            </a:r>
            <a:r>
              <a:rPr lang="es-ES" sz="7200" dirty="0" smtClean="0"/>
              <a:t> obtenido de alimentos. Mientras que ácido fólico incrementa la incidencia¡</a:t>
            </a:r>
          </a:p>
          <a:p>
            <a:pPr>
              <a:buNone/>
            </a:pPr>
            <a:r>
              <a:rPr lang="es-ES" sz="7200" dirty="0" smtClean="0"/>
              <a:t>Acupuntura antes durante o después del tratamiento alivia las náuseas inducidas por la quimioterapia.</a:t>
            </a:r>
          </a:p>
          <a:p>
            <a:pPr>
              <a:buNone/>
            </a:pPr>
            <a:r>
              <a:rPr lang="es-ES" sz="7200" b="1" dirty="0" smtClean="0"/>
              <a:t> </a:t>
            </a:r>
            <a:endParaRPr lang="es-ES" sz="7200" dirty="0" smtClean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429000"/>
            <a:ext cx="936104" cy="7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4437112"/>
            <a:ext cx="608904" cy="70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733256"/>
            <a:ext cx="1315898" cy="56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556792"/>
            <a:ext cx="559759" cy="50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348880"/>
            <a:ext cx="559759" cy="50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Cuidados paliativos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dirty="0" smtClean="0"/>
              <a:t>Usar siempre laxantes con la toma de </a:t>
            </a:r>
            <a:r>
              <a:rPr lang="es-ES" dirty="0" err="1" smtClean="0"/>
              <a:t>opioides</a:t>
            </a:r>
            <a:r>
              <a:rPr lang="es-ES" dirty="0" smtClean="0"/>
              <a:t>. Laxantes alivian la náusea por estreñimiento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Acupuntura para dolor </a:t>
            </a:r>
            <a:r>
              <a:rPr lang="es-ES" dirty="0" err="1" smtClean="0"/>
              <a:t>neuropático</a:t>
            </a:r>
            <a:r>
              <a:rPr lang="es-ES" dirty="0" smtClean="0"/>
              <a:t> y </a:t>
            </a:r>
            <a:r>
              <a:rPr lang="es-ES" dirty="0" err="1" smtClean="0"/>
              <a:t>nociceptivo</a:t>
            </a:r>
            <a:r>
              <a:rPr lang="es-ES" dirty="0" smtClean="0"/>
              <a:t> en combinación con medicación.</a:t>
            </a:r>
          </a:p>
          <a:p>
            <a:pPr>
              <a:buNone/>
            </a:pPr>
            <a:r>
              <a:rPr lang="es-ES" dirty="0" smtClean="0"/>
              <a:t>Acupuntura es efectiva en las náuseas, vómitos y dolor.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Prácticas espirituales y culturales indígenas facilitan un proceso de muerte en paz y con sentido. Asistencia espiritual alivia los síntomas físicos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El manejo del dolor mejora el duelo antes y después de la muerte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La reducción de la alimentación parenteral mejora el confort. Sustituir alimentación intravenosa o parenteral por caricias y cuidados (boca </a:t>
            </a:r>
            <a:r>
              <a:rPr lang="es-ES" dirty="0" err="1" smtClean="0"/>
              <a:t>etc</a:t>
            </a:r>
            <a:r>
              <a:rPr lang="es-ES" dirty="0" smtClean="0"/>
              <a:t>)</a:t>
            </a:r>
          </a:p>
          <a:p>
            <a:pPr>
              <a:buNone/>
            </a:pPr>
            <a:r>
              <a:rPr lang="es-ES" dirty="0" smtClean="0"/>
              <a:t>Reducción del stress basado en </a:t>
            </a:r>
            <a:r>
              <a:rPr lang="es-ES" dirty="0" err="1" smtClean="0"/>
              <a:t>mindfulness</a:t>
            </a:r>
            <a:r>
              <a:rPr lang="es-ES" dirty="0" smtClean="0"/>
              <a:t> disminuye ansiedad, dolor crónico, stress y depresión</a:t>
            </a:r>
          </a:p>
          <a:p>
            <a:pPr>
              <a:buNone/>
            </a:pPr>
            <a:r>
              <a:rPr lang="es-ES" dirty="0" smtClean="0"/>
              <a:t>Hipnosis y visualizaciones pueden reducir ansiedad, dolor, stress y promueven la relajación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36912"/>
            <a:ext cx="1008112" cy="42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28384" y="5517232"/>
            <a:ext cx="826128" cy="95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4221088"/>
            <a:ext cx="571528" cy="5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861048"/>
            <a:ext cx="747658" cy="62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636912"/>
            <a:ext cx="675650" cy="5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268760"/>
            <a:ext cx="747658" cy="62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429000"/>
            <a:ext cx="761176" cy="6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	¿Utilizamos la máxima evidencia y seguridad con nuestros pacientes?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¿Qué tipo de terapias son las que más evidencia tipo A1 tienen en la mayoría de las patologías?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                ¿Por qué usar A1?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Alcoholismo y sustancias de abuso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>
              <a:buNone/>
            </a:pPr>
            <a:r>
              <a:rPr lang="es-ES" b="1" dirty="0" smtClean="0"/>
              <a:t>	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Acupuntura es eficaz produciendo relajación y disminuyendo síndrome de abstinencia de la mayoría de las sustancias de abuso.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7" y="4880310"/>
            <a:ext cx="2160240" cy="92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Oftalmología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b="1" dirty="0" smtClean="0"/>
              <a:t> </a:t>
            </a:r>
            <a:endParaRPr lang="es-ES" sz="5100" dirty="0" smtClean="0"/>
          </a:p>
          <a:p>
            <a:pPr>
              <a:buNone/>
            </a:pPr>
            <a:r>
              <a:rPr lang="es-ES" sz="5100" b="1" dirty="0" smtClean="0"/>
              <a:t>		Cataratas</a:t>
            </a:r>
            <a:endParaRPr lang="es-ES" sz="5100" dirty="0" smtClean="0"/>
          </a:p>
          <a:p>
            <a:pPr>
              <a:buNone/>
            </a:pPr>
            <a:r>
              <a:rPr lang="es-ES" dirty="0" smtClean="0"/>
              <a:t>Suplementos: </a:t>
            </a:r>
            <a:r>
              <a:rPr lang="es-ES" dirty="0" err="1" smtClean="0"/>
              <a:t>multivitamínico</a:t>
            </a:r>
            <a:r>
              <a:rPr lang="es-ES" dirty="0" smtClean="0"/>
              <a:t> diario incluye taurina, zinc, luteína, de 1 a 2 g de vitamina C, 400u de vitamina E y 5000 de vitamina A palmitato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sz="5100" dirty="0" smtClean="0"/>
          </a:p>
          <a:p>
            <a:pPr>
              <a:buNone/>
            </a:pPr>
            <a:r>
              <a:rPr lang="es-ES" sz="5100" b="1" dirty="0" smtClean="0"/>
              <a:t>		Degeneración macular</a:t>
            </a:r>
          </a:p>
          <a:p>
            <a:pPr>
              <a:buNone/>
            </a:pPr>
            <a:r>
              <a:rPr lang="es-ES" sz="5100" b="1" dirty="0" smtClean="0"/>
              <a:t> </a:t>
            </a:r>
            <a:endParaRPr lang="es-ES" sz="5100" dirty="0" smtClean="0"/>
          </a:p>
          <a:p>
            <a:pPr>
              <a:buNone/>
            </a:pPr>
            <a:r>
              <a:rPr lang="es-ES" dirty="0" smtClean="0"/>
              <a:t>Animar a tomar alimentos ricos en omega 3 (salmón salvaje, nueces o semillas de lino)</a:t>
            </a:r>
          </a:p>
          <a:p>
            <a:pPr>
              <a:buNone/>
            </a:pPr>
            <a:r>
              <a:rPr lang="es-ES" dirty="0" smtClean="0"/>
              <a:t>Incrementar alimentos ricos en </a:t>
            </a:r>
            <a:r>
              <a:rPr lang="es-ES" dirty="0" err="1" smtClean="0"/>
              <a:t>carotenoides</a:t>
            </a:r>
            <a:r>
              <a:rPr lang="es-ES" dirty="0" smtClean="0"/>
              <a:t> como luteína y </a:t>
            </a:r>
            <a:r>
              <a:rPr lang="es-ES" dirty="0" err="1" smtClean="0"/>
              <a:t>zeaxantina</a:t>
            </a:r>
            <a:r>
              <a:rPr lang="es-ES" dirty="0" smtClean="0"/>
              <a:t> (vegetales de hojas oscuras)</a:t>
            </a:r>
          </a:p>
          <a:p>
            <a:pPr>
              <a:buNone/>
            </a:pPr>
            <a:r>
              <a:rPr lang="es-ES" dirty="0" smtClean="0"/>
              <a:t>Suplementos: </a:t>
            </a:r>
            <a:r>
              <a:rPr lang="es-ES" dirty="0" err="1" smtClean="0"/>
              <a:t>multivitamínicos</a:t>
            </a:r>
            <a:r>
              <a:rPr lang="es-ES" dirty="0" smtClean="0"/>
              <a:t> vitamina C, E, zinc, selenio, taurina, luteína, </a:t>
            </a:r>
            <a:r>
              <a:rPr lang="es-ES" dirty="0" err="1" smtClean="0"/>
              <a:t>zeaxantina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Incorporar de 6 a 10mg al día de luteína (6 para prevención, 10 para tratamiento)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es-ES" b="1" dirty="0" smtClean="0"/>
              <a:t>			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924944"/>
            <a:ext cx="72008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732845" cy="85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4"/>
            <a:ext cx="959452" cy="74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Discusión: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Apenas encontramos fármacos  con evidencia máxima y seguridad completa (la mayoría A2, con lo que no están exentos de daño potencial).</a:t>
            </a:r>
          </a:p>
          <a:p>
            <a:pPr>
              <a:buNone/>
            </a:pP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Evidencia A1: dieta y el ejercicio físico. 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Conclusiones: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Nuestros tratamientos más seguros y eficaces: “</a:t>
            </a:r>
            <a:r>
              <a:rPr lang="es-ES" dirty="0" err="1" smtClean="0"/>
              <a:t>primum</a:t>
            </a:r>
            <a:r>
              <a:rPr lang="es-ES" dirty="0" smtClean="0"/>
              <a:t> non </a:t>
            </a:r>
            <a:r>
              <a:rPr lang="es-ES" dirty="0" err="1" smtClean="0"/>
              <a:t>nocere</a:t>
            </a:r>
            <a:r>
              <a:rPr lang="es-ES" dirty="0" smtClean="0"/>
              <a:t>”</a:t>
            </a:r>
          </a:p>
          <a:p>
            <a:pPr>
              <a:buNone/>
            </a:pPr>
            <a:r>
              <a:rPr lang="es-ES" dirty="0" smtClean="0"/>
              <a:t>Hay evidencia en medicina </a:t>
            </a:r>
            <a:r>
              <a:rPr lang="es-ES" dirty="0" err="1" smtClean="0"/>
              <a:t>integrativa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Importante trascendencia de los tratamientos de  suplementos, psicoterapia, acupuntura en patología médica. </a:t>
            </a:r>
          </a:p>
          <a:p>
            <a:r>
              <a:rPr lang="es-ES" dirty="0" smtClean="0"/>
              <a:t>Con la mayor evidencia nos acercamos a la </a:t>
            </a:r>
            <a:r>
              <a:rPr lang="es-ES" smtClean="0"/>
              <a:t>medicina naturista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		Podemos afirmar que las terapias alternativas tienen evidencia A1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	Pocos fármacos tienen evidencia A1, es decir, están exentos de efectos secundarios leves y graves.</a:t>
            </a:r>
            <a:endParaRPr lang="es-E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1187624" y="5517232"/>
            <a:ext cx="7560840" cy="504056"/>
          </a:xfrm>
        </p:spPr>
        <p:txBody>
          <a:bodyPr>
            <a:normAutofit fontScale="90000"/>
          </a:bodyPr>
          <a:lstStyle/>
          <a:p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ameliacantarerogarcia@gmail.com</a:t>
            </a:r>
            <a:endParaRPr lang="es-ES" sz="2000" dirty="0"/>
          </a:p>
        </p:txBody>
      </p:sp>
      <p:pic>
        <p:nvPicPr>
          <p:cNvPr id="1026" name="Picture 2" descr="C:\Users\Usuario\Downloads\IMG-20190827-WA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77412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Buscamos la mejor forma de atención al paciente</a:t>
            </a:r>
          </a:p>
          <a:p>
            <a:r>
              <a:rPr lang="es-ES" dirty="0" smtClean="0"/>
              <a:t>Medicina de familia, medicina complementaria, medicina naturista….</a:t>
            </a:r>
          </a:p>
          <a:p>
            <a:pPr lvl="4">
              <a:buNone/>
            </a:pPr>
            <a:r>
              <a:rPr lang="es-ES" sz="4000" dirty="0" smtClean="0"/>
              <a:t>MEDICINA</a:t>
            </a:r>
          </a:p>
          <a:p>
            <a:pPr lvl="4">
              <a:buNone/>
            </a:pPr>
            <a:endParaRPr lang="es-ES" sz="4000" dirty="0" smtClean="0"/>
          </a:p>
          <a:p>
            <a:r>
              <a:rPr lang="es-ES" dirty="0" smtClean="0"/>
              <a:t>La más eficaz, segura  y barata</a:t>
            </a:r>
          </a:p>
          <a:p>
            <a:r>
              <a:rPr lang="es-ES" dirty="0" err="1" smtClean="0"/>
              <a:t>Primum</a:t>
            </a:r>
            <a:r>
              <a:rPr lang="es-ES" dirty="0" smtClean="0"/>
              <a:t> non </a:t>
            </a:r>
            <a:r>
              <a:rPr lang="es-ES" dirty="0" err="1" smtClean="0"/>
              <a:t>nocere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  <a:p>
            <a:r>
              <a:rPr lang="es-ES" dirty="0" smtClean="0"/>
              <a:t>Conocer y </a:t>
            </a:r>
            <a:r>
              <a:rPr lang="es-ES" dirty="0"/>
              <a:t>utilizar la máxima evidencia </a:t>
            </a:r>
            <a:r>
              <a:rPr lang="es-ES" dirty="0" smtClean="0"/>
              <a:t>científica en medicina.</a:t>
            </a:r>
          </a:p>
          <a:p>
            <a:pPr>
              <a:buNone/>
            </a:pPr>
            <a:endParaRPr lang="es-ES" dirty="0"/>
          </a:p>
          <a:p>
            <a:r>
              <a:rPr lang="es-ES" dirty="0" smtClean="0"/>
              <a:t>Determinar cuales son los </a:t>
            </a:r>
            <a:r>
              <a:rPr lang="es-ES" dirty="0"/>
              <a:t>tratamientos con mayor seguridad y eficacia en las patologías más comunes.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44824"/>
            <a:ext cx="3466728" cy="36004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Gracias a David </a:t>
            </a:r>
            <a:r>
              <a:rPr lang="es-ES" sz="2800" dirty="0" err="1" smtClean="0"/>
              <a:t>Rakel</a:t>
            </a:r>
            <a:r>
              <a:rPr lang="es-ES" sz="2800" dirty="0" smtClean="0"/>
              <a:t>. Universidad de Nuevo México</a:t>
            </a:r>
            <a:endParaRPr lang="es-ES" sz="2800" dirty="0"/>
          </a:p>
        </p:txBody>
      </p:sp>
      <p:pic>
        <p:nvPicPr>
          <p:cNvPr id="1026" name="Picture 2" descr="C:\Users\Usuario\Desktop\4bb207ae0a7d4ab49dbc64bea7982e3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3425698" cy="3777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Material y método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 smtClean="0"/>
              <a:t>	</a:t>
            </a:r>
            <a:r>
              <a:rPr lang="es-ES" sz="4000" dirty="0" smtClean="0"/>
              <a:t>Graduación </a:t>
            </a:r>
            <a:r>
              <a:rPr lang="es-ES" sz="4000" dirty="0"/>
              <a:t>SORT (</a:t>
            </a:r>
            <a:r>
              <a:rPr lang="es-ES" sz="4000" dirty="0" err="1"/>
              <a:t>Strengh</a:t>
            </a:r>
            <a:r>
              <a:rPr lang="es-ES" sz="4000" dirty="0"/>
              <a:t> of </a:t>
            </a:r>
            <a:r>
              <a:rPr lang="es-ES" sz="4000" dirty="0" err="1"/>
              <a:t>Recommendation</a:t>
            </a:r>
            <a:r>
              <a:rPr lang="es-ES" sz="4000" dirty="0"/>
              <a:t> </a:t>
            </a:r>
            <a:r>
              <a:rPr lang="es-ES" sz="4000" dirty="0" err="1"/>
              <a:t>Taxonomy</a:t>
            </a:r>
            <a:r>
              <a:rPr lang="es-ES" sz="4000" dirty="0"/>
              <a:t>) (ABC</a:t>
            </a:r>
            <a:r>
              <a:rPr lang="es-ES" sz="4000" dirty="0" smtClean="0"/>
              <a:t>)</a:t>
            </a:r>
          </a:p>
          <a:p>
            <a:pPr>
              <a:buNone/>
            </a:pPr>
            <a:r>
              <a:rPr lang="es-ES" sz="4000" dirty="0" smtClean="0"/>
              <a:t>		A (alta calidad </a:t>
            </a:r>
            <a:r>
              <a:rPr lang="es-ES" sz="4000" dirty="0" err="1" smtClean="0"/>
              <a:t>metanálisis</a:t>
            </a:r>
            <a:r>
              <a:rPr lang="es-ES" sz="4000" dirty="0" smtClean="0"/>
              <a:t>, revisiones Cochrane)</a:t>
            </a:r>
          </a:p>
          <a:p>
            <a:pPr>
              <a:buNone/>
            </a:pPr>
            <a:r>
              <a:rPr lang="es-ES" sz="4000" dirty="0" smtClean="0"/>
              <a:t>		B (limitada evidencia, casos clínicos)</a:t>
            </a:r>
          </a:p>
          <a:p>
            <a:pPr>
              <a:buNone/>
            </a:pPr>
            <a:r>
              <a:rPr lang="es-ES" sz="4000" dirty="0" smtClean="0"/>
              <a:t>		C (basado en consenso, experiencia)</a:t>
            </a:r>
          </a:p>
          <a:p>
            <a:pPr>
              <a:buNone/>
            </a:pPr>
            <a:r>
              <a:rPr lang="es-ES" sz="4000" dirty="0" smtClean="0"/>
              <a:t> </a:t>
            </a:r>
          </a:p>
          <a:p>
            <a:pPr>
              <a:buNone/>
            </a:pPr>
            <a:r>
              <a:rPr lang="es-ES" sz="4000" dirty="0" smtClean="0"/>
              <a:t>	Grado </a:t>
            </a:r>
            <a:r>
              <a:rPr lang="es-ES" sz="4000" dirty="0"/>
              <a:t>de daño potencial (1,2, 3</a:t>
            </a:r>
            <a:r>
              <a:rPr lang="es-ES" sz="4000" dirty="0" smtClean="0"/>
              <a:t>).</a:t>
            </a:r>
          </a:p>
          <a:p>
            <a:pPr>
              <a:buNone/>
            </a:pPr>
            <a:r>
              <a:rPr lang="es-ES" sz="4000" dirty="0" smtClean="0"/>
              <a:t>		1 ningún riesgo </a:t>
            </a:r>
          </a:p>
          <a:p>
            <a:pPr>
              <a:buNone/>
            </a:pPr>
            <a:r>
              <a:rPr lang="es-ES" sz="4000" dirty="0" smtClean="0"/>
              <a:t>		2 riesgo con efectos secundarios reversibles		3 riesgo potencial efectos irreversibles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699</Words>
  <Application>Microsoft Office PowerPoint</Application>
  <PresentationFormat>Presentación en pantalla (4:3)</PresentationFormat>
  <Paragraphs>536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Tema de Office</vt:lpstr>
      <vt:lpstr>What´s going on in A1 Integrative Medicine?</vt:lpstr>
      <vt:lpstr>Dos motivos para estudio A1</vt:lpstr>
      <vt:lpstr>Diapositiva 3</vt:lpstr>
      <vt:lpstr>Diapositiva 4</vt:lpstr>
      <vt:lpstr>Diapositiva 5</vt:lpstr>
      <vt:lpstr>Diapositiva 6</vt:lpstr>
      <vt:lpstr>Objetivos</vt:lpstr>
      <vt:lpstr>Gracias a David Rakel. Universidad de Nuevo México</vt:lpstr>
      <vt:lpstr>Material y método  </vt:lpstr>
      <vt:lpstr>Análisis:   </vt:lpstr>
      <vt:lpstr>Resultados: </vt:lpstr>
      <vt:lpstr>Diapositiva 12</vt:lpstr>
      <vt:lpstr>Diapositiva 13</vt:lpstr>
      <vt:lpstr>Diapositiva 14</vt:lpstr>
      <vt:lpstr>Trastornos afectivos  </vt:lpstr>
      <vt:lpstr>Diapositiva 16</vt:lpstr>
      <vt:lpstr>Diapositiva 17</vt:lpstr>
      <vt:lpstr>Neurología  </vt:lpstr>
      <vt:lpstr>Neurología</vt:lpstr>
      <vt:lpstr>Enfermedades Infecciosas </vt:lpstr>
      <vt:lpstr>Enfermedades Infecciosas</vt:lpstr>
      <vt:lpstr>Enfermedades Infecciosas</vt:lpstr>
      <vt:lpstr>Enfermedades cardiovasculares </vt:lpstr>
      <vt:lpstr>Enfermedades cardiovasculares</vt:lpstr>
      <vt:lpstr>Enfermedades cardiovasculares </vt:lpstr>
      <vt:lpstr>Enfermedades cardiovasculares </vt:lpstr>
      <vt:lpstr>Alergias, intolerancias </vt:lpstr>
      <vt:lpstr> Alteraciones endocrinas y metabólicas </vt:lpstr>
      <vt:lpstr>Alteraciones endocrinas y metabólicas</vt:lpstr>
      <vt:lpstr> Alteraciones endocrinas y metabólicas </vt:lpstr>
      <vt:lpstr> Alteraciones endocrinas y metabólicas </vt:lpstr>
      <vt:lpstr>Alteraciones gastrointestinales </vt:lpstr>
      <vt:lpstr>Alteraciones gastrointestinales </vt:lpstr>
      <vt:lpstr>  Enfermedades autoinmunes </vt:lpstr>
      <vt:lpstr>Enfermedades autoinmunes</vt:lpstr>
      <vt:lpstr>Obstetricia, ginecología </vt:lpstr>
      <vt:lpstr>Obstetricia, ginecología </vt:lpstr>
      <vt:lpstr>Obstetricia, ginecología</vt:lpstr>
      <vt:lpstr>Urología </vt:lpstr>
      <vt:lpstr>Nefrología - Urología </vt:lpstr>
      <vt:lpstr>Alteraciones del aparato locomotor </vt:lpstr>
      <vt:lpstr>Alteraciones del aparato locomotor </vt:lpstr>
      <vt:lpstr>Diapositiva 43</vt:lpstr>
      <vt:lpstr>Alteraciones del aparato locomotor </vt:lpstr>
      <vt:lpstr>Dermatología </vt:lpstr>
      <vt:lpstr>Dermatología </vt:lpstr>
      <vt:lpstr>Cáncer </vt:lpstr>
      <vt:lpstr>Cáncer </vt:lpstr>
      <vt:lpstr> Cuidados paliativos </vt:lpstr>
      <vt:lpstr>Alcoholismo y sustancias de abuso</vt:lpstr>
      <vt:lpstr>Oftalmología </vt:lpstr>
      <vt:lpstr>Discusión: </vt:lpstr>
      <vt:lpstr>Conclusiones: </vt:lpstr>
      <vt:lpstr>Diapositiva 54</vt:lpstr>
      <vt:lpstr> ameliacantarerogarcia@gmail.com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What´s going on in A1 Integrative Medicine</dc:title>
  <dc:creator>Usuario</dc:creator>
  <cp:lastModifiedBy>Usuario</cp:lastModifiedBy>
  <cp:revision>107</cp:revision>
  <dcterms:created xsi:type="dcterms:W3CDTF">2019-08-30T16:40:53Z</dcterms:created>
  <dcterms:modified xsi:type="dcterms:W3CDTF">2020-02-18T09:03:05Z</dcterms:modified>
</cp:coreProperties>
</file>