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38" r:id="rId2"/>
    <p:sldId id="394" r:id="rId3"/>
    <p:sldId id="395" r:id="rId4"/>
    <p:sldId id="344" r:id="rId5"/>
    <p:sldId id="396" r:id="rId6"/>
    <p:sldId id="397" r:id="rId7"/>
    <p:sldId id="347" r:id="rId8"/>
    <p:sldId id="348" r:id="rId9"/>
    <p:sldId id="349" r:id="rId10"/>
    <p:sldId id="350" r:id="rId11"/>
    <p:sldId id="351" r:id="rId12"/>
    <p:sldId id="412" r:id="rId13"/>
    <p:sldId id="413" r:id="rId14"/>
    <p:sldId id="414" r:id="rId15"/>
    <p:sldId id="415" r:id="rId16"/>
    <p:sldId id="354" r:id="rId17"/>
    <p:sldId id="355" r:id="rId18"/>
    <p:sldId id="403" r:id="rId19"/>
    <p:sldId id="404" r:id="rId20"/>
    <p:sldId id="405" r:id="rId21"/>
    <p:sldId id="406" r:id="rId22"/>
    <p:sldId id="407" r:id="rId23"/>
    <p:sldId id="408" r:id="rId24"/>
    <p:sldId id="409" r:id="rId25"/>
    <p:sldId id="410" r:id="rId26"/>
    <p:sldId id="411" r:id="rId27"/>
    <p:sldId id="417" r:id="rId28"/>
    <p:sldId id="418" r:id="rId29"/>
    <p:sldId id="419" r:id="rId30"/>
    <p:sldId id="420" r:id="rId31"/>
    <p:sldId id="421" r:id="rId32"/>
    <p:sldId id="422" r:id="rId33"/>
    <p:sldId id="423" r:id="rId34"/>
    <p:sldId id="366" r:id="rId35"/>
    <p:sldId id="367" r:id="rId36"/>
    <p:sldId id="368" r:id="rId37"/>
    <p:sldId id="369" r:id="rId38"/>
    <p:sldId id="370" r:id="rId39"/>
    <p:sldId id="435" r:id="rId40"/>
    <p:sldId id="436" r:id="rId41"/>
    <p:sldId id="446" r:id="rId42"/>
    <p:sldId id="440" r:id="rId43"/>
    <p:sldId id="428" r:id="rId44"/>
    <p:sldId id="429" r:id="rId45"/>
    <p:sldId id="430" r:id="rId46"/>
    <p:sldId id="455" r:id="rId47"/>
    <p:sldId id="456" r:id="rId48"/>
    <p:sldId id="431" r:id="rId49"/>
    <p:sldId id="448" r:id="rId50"/>
    <p:sldId id="458" r:id="rId51"/>
    <p:sldId id="393" r:id="rId52"/>
    <p:sldId id="457" r:id="rId5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0FA1"/>
    <a:srgbClr val="6817DF"/>
    <a:srgbClr val="4A1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900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3DA5FC-68E5-4D32-867B-C98F431BCDCC}" type="doc">
      <dgm:prSet loTypeId="urn:microsoft.com/office/officeart/2005/8/layout/cycle2" loCatId="cycle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7093C23-D334-45D2-BFEC-026C4BD0BFDF}">
      <dgm:prSet phldrT="[Texto]"/>
      <dgm:spPr>
        <a:solidFill>
          <a:srgbClr val="E44A64"/>
        </a:solidFill>
      </dgm:spPr>
      <dgm:t>
        <a:bodyPr/>
        <a:lstStyle/>
        <a:p>
          <a:r>
            <a:rPr lang="es-ES" dirty="0" smtClean="0"/>
            <a:t>Sesiones</a:t>
          </a:r>
          <a:endParaRPr lang="es-ES" dirty="0"/>
        </a:p>
      </dgm:t>
    </dgm:pt>
    <dgm:pt modelId="{0B322003-F521-454A-8616-2C4DA6306C8D}" type="parTrans" cxnId="{4B46BE3C-FD95-4791-8BC9-04219CA477C3}">
      <dgm:prSet/>
      <dgm:spPr/>
      <dgm:t>
        <a:bodyPr/>
        <a:lstStyle/>
        <a:p>
          <a:endParaRPr lang="es-ES"/>
        </a:p>
      </dgm:t>
    </dgm:pt>
    <dgm:pt modelId="{06D66074-B0C1-4BE8-9414-0D6E167DC6AA}" type="sibTrans" cxnId="{4B46BE3C-FD95-4791-8BC9-04219CA477C3}">
      <dgm:prSet/>
      <dgm:spPr/>
      <dgm:t>
        <a:bodyPr/>
        <a:lstStyle/>
        <a:p>
          <a:endParaRPr lang="es-ES"/>
        </a:p>
      </dgm:t>
    </dgm:pt>
    <dgm:pt modelId="{EB56E4B9-99B2-4151-AD4C-D1B0B7388A06}">
      <dgm:prSet phldrT="[Texto]"/>
      <dgm:spPr/>
      <dgm:t>
        <a:bodyPr/>
        <a:lstStyle/>
        <a:p>
          <a:r>
            <a:rPr lang="es-ES" dirty="0" smtClean="0"/>
            <a:t>Jornadas</a:t>
          </a:r>
          <a:endParaRPr lang="es-ES" dirty="0"/>
        </a:p>
      </dgm:t>
    </dgm:pt>
    <dgm:pt modelId="{2A2BD062-6F74-4A6A-BBD9-991051B37620}" type="parTrans" cxnId="{F5F12F2B-325D-4CA0-A25E-2EF269818EE1}">
      <dgm:prSet/>
      <dgm:spPr/>
      <dgm:t>
        <a:bodyPr/>
        <a:lstStyle/>
        <a:p>
          <a:endParaRPr lang="es-ES"/>
        </a:p>
      </dgm:t>
    </dgm:pt>
    <dgm:pt modelId="{379388F9-1194-4923-AF38-9B5E89A25E35}" type="sibTrans" cxnId="{F5F12F2B-325D-4CA0-A25E-2EF269818EE1}">
      <dgm:prSet/>
      <dgm:spPr/>
      <dgm:t>
        <a:bodyPr/>
        <a:lstStyle/>
        <a:p>
          <a:endParaRPr lang="es-ES"/>
        </a:p>
      </dgm:t>
    </dgm:pt>
    <dgm:pt modelId="{A882CB60-BBB7-4A74-AA67-6FFD51452D55}">
      <dgm:prSet phldrT="[Texto]"/>
      <dgm:spPr/>
      <dgm:t>
        <a:bodyPr/>
        <a:lstStyle/>
        <a:p>
          <a:r>
            <a:rPr lang="es-ES" dirty="0" smtClean="0"/>
            <a:t>Divulgación</a:t>
          </a:r>
          <a:endParaRPr lang="es-ES" dirty="0"/>
        </a:p>
      </dgm:t>
    </dgm:pt>
    <dgm:pt modelId="{BF620900-CB13-4625-A224-6F3F8F2F4195}" type="parTrans" cxnId="{AE49C50F-0446-46FC-9957-AFAD7B0032D3}">
      <dgm:prSet/>
      <dgm:spPr/>
      <dgm:t>
        <a:bodyPr/>
        <a:lstStyle/>
        <a:p>
          <a:endParaRPr lang="es-ES"/>
        </a:p>
      </dgm:t>
    </dgm:pt>
    <dgm:pt modelId="{E113509F-67E1-47BE-8E65-4F3BEF58D8AD}" type="sibTrans" cxnId="{AE49C50F-0446-46FC-9957-AFAD7B0032D3}">
      <dgm:prSet/>
      <dgm:spPr/>
      <dgm:t>
        <a:bodyPr/>
        <a:lstStyle/>
        <a:p>
          <a:endParaRPr lang="es-ES"/>
        </a:p>
      </dgm:t>
    </dgm:pt>
    <dgm:pt modelId="{BC96E565-9622-420B-870E-DC8D3EF4E500}">
      <dgm:prSet phldrT="[Texto]"/>
      <dgm:spPr>
        <a:solidFill>
          <a:srgbClr val="F060E2"/>
        </a:solidFill>
      </dgm:spPr>
      <dgm:t>
        <a:bodyPr/>
        <a:lstStyle/>
        <a:p>
          <a:r>
            <a:rPr lang="es-ES" dirty="0" smtClean="0"/>
            <a:t>Formación</a:t>
          </a:r>
          <a:endParaRPr lang="es-ES" dirty="0"/>
        </a:p>
      </dgm:t>
    </dgm:pt>
    <dgm:pt modelId="{0E00CD31-539C-4161-9679-2B1FB51E3D7D}" type="parTrans" cxnId="{56CEBBCB-43F2-4BD5-9C5D-38585EA4F0F9}">
      <dgm:prSet/>
      <dgm:spPr/>
      <dgm:t>
        <a:bodyPr/>
        <a:lstStyle/>
        <a:p>
          <a:endParaRPr lang="es-ES"/>
        </a:p>
      </dgm:t>
    </dgm:pt>
    <dgm:pt modelId="{2F59ACAE-F559-4295-A3C4-C2CF1494ABF1}" type="sibTrans" cxnId="{56CEBBCB-43F2-4BD5-9C5D-38585EA4F0F9}">
      <dgm:prSet/>
      <dgm:spPr/>
      <dgm:t>
        <a:bodyPr/>
        <a:lstStyle/>
        <a:p>
          <a:endParaRPr lang="es-ES"/>
        </a:p>
      </dgm:t>
    </dgm:pt>
    <dgm:pt modelId="{D1ED7DA4-152F-4619-8463-EAFF5AA39143}">
      <dgm:prSet phldrT="[Texto]"/>
      <dgm:spPr>
        <a:solidFill>
          <a:srgbClr val="000099"/>
        </a:solidFill>
      </dgm:spPr>
      <dgm:t>
        <a:bodyPr/>
        <a:lstStyle/>
        <a:p>
          <a:r>
            <a:rPr lang="es-ES" dirty="0" smtClean="0"/>
            <a:t>PROYECTOS 2015-2017</a:t>
          </a:r>
          <a:endParaRPr lang="es-ES" dirty="0"/>
        </a:p>
      </dgm:t>
    </dgm:pt>
    <dgm:pt modelId="{751B2CA9-CD83-4E81-890A-98D1B7329CDD}" type="parTrans" cxnId="{06D33DB0-8CA1-4D25-9407-35D2D55133C9}">
      <dgm:prSet/>
      <dgm:spPr/>
      <dgm:t>
        <a:bodyPr/>
        <a:lstStyle/>
        <a:p>
          <a:endParaRPr lang="es-ES"/>
        </a:p>
      </dgm:t>
    </dgm:pt>
    <dgm:pt modelId="{1AA8B293-0F67-49D5-9BB9-ABD3C7445372}" type="sibTrans" cxnId="{06D33DB0-8CA1-4D25-9407-35D2D55133C9}">
      <dgm:prSet/>
      <dgm:spPr/>
      <dgm:t>
        <a:bodyPr/>
        <a:lstStyle/>
        <a:p>
          <a:endParaRPr lang="es-ES"/>
        </a:p>
      </dgm:t>
    </dgm:pt>
    <dgm:pt modelId="{D67C0172-D26A-4E90-BEF7-1B810D75FAD6}" type="pres">
      <dgm:prSet presAssocID="{2C3DA5FC-68E5-4D32-867B-C98F431BCDC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3F71726-8B57-4E0A-9749-6F39414F540C}" type="pres">
      <dgm:prSet presAssocID="{47093C23-D334-45D2-BFEC-026C4BD0BFD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F940DF-95D1-41DE-BA72-D7527C270C0A}" type="pres">
      <dgm:prSet presAssocID="{06D66074-B0C1-4BE8-9414-0D6E167DC6AA}" presName="sibTrans" presStyleLbl="sibTrans2D1" presStyleIdx="0" presStyleCnt="5"/>
      <dgm:spPr/>
      <dgm:t>
        <a:bodyPr/>
        <a:lstStyle/>
        <a:p>
          <a:endParaRPr lang="es-ES"/>
        </a:p>
      </dgm:t>
    </dgm:pt>
    <dgm:pt modelId="{C60003FC-C824-4278-955D-E3A1FBE3CB4B}" type="pres">
      <dgm:prSet presAssocID="{06D66074-B0C1-4BE8-9414-0D6E167DC6AA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620459A7-AE55-4A75-9A05-E7CD7564E815}" type="pres">
      <dgm:prSet presAssocID="{EB56E4B9-99B2-4151-AD4C-D1B0B7388A0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EB3D19-4172-4A37-A493-F32700CFFC5B}" type="pres">
      <dgm:prSet presAssocID="{379388F9-1194-4923-AF38-9B5E89A25E35}" presName="sibTrans" presStyleLbl="sibTrans2D1" presStyleIdx="1" presStyleCnt="5"/>
      <dgm:spPr/>
      <dgm:t>
        <a:bodyPr/>
        <a:lstStyle/>
        <a:p>
          <a:endParaRPr lang="es-ES"/>
        </a:p>
      </dgm:t>
    </dgm:pt>
    <dgm:pt modelId="{9655F234-E399-4B3E-964D-B5D716CBC0B1}" type="pres">
      <dgm:prSet presAssocID="{379388F9-1194-4923-AF38-9B5E89A25E35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CC957ACC-567F-40B6-B3F6-C46D96CFCB21}" type="pres">
      <dgm:prSet presAssocID="{A882CB60-BBB7-4A74-AA67-6FFD51452D5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3B70D2-D37B-4F22-92B0-DBE34CD728B8}" type="pres">
      <dgm:prSet presAssocID="{E113509F-67E1-47BE-8E65-4F3BEF58D8AD}" presName="sibTrans" presStyleLbl="sibTrans2D1" presStyleIdx="2" presStyleCnt="5"/>
      <dgm:spPr/>
      <dgm:t>
        <a:bodyPr/>
        <a:lstStyle/>
        <a:p>
          <a:endParaRPr lang="es-ES"/>
        </a:p>
      </dgm:t>
    </dgm:pt>
    <dgm:pt modelId="{7616DE76-AE78-493E-8072-0C1304B1A916}" type="pres">
      <dgm:prSet presAssocID="{E113509F-67E1-47BE-8E65-4F3BEF58D8AD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6697B3C3-4BC1-464D-90E9-D24BB7D90B1E}" type="pres">
      <dgm:prSet presAssocID="{BC96E565-9622-420B-870E-DC8D3EF4E500}" presName="node" presStyleLbl="node1" presStyleIdx="3" presStyleCnt="5" custRadScaleRad="97159" custRadScaleInc="-4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BE54D7-D267-42D4-B764-C9E9B10DD1EA}" type="pres">
      <dgm:prSet presAssocID="{2F59ACAE-F559-4295-A3C4-C2CF1494ABF1}" presName="sibTrans" presStyleLbl="sibTrans2D1" presStyleIdx="3" presStyleCnt="5"/>
      <dgm:spPr/>
      <dgm:t>
        <a:bodyPr/>
        <a:lstStyle/>
        <a:p>
          <a:endParaRPr lang="es-ES"/>
        </a:p>
      </dgm:t>
    </dgm:pt>
    <dgm:pt modelId="{FE15351D-004E-4DC1-97F6-63276842DE93}" type="pres">
      <dgm:prSet presAssocID="{2F59ACAE-F559-4295-A3C4-C2CF1494ABF1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39869199-355E-42CC-8B59-8E3BFA383868}" type="pres">
      <dgm:prSet presAssocID="{D1ED7DA4-152F-4619-8463-EAFF5AA3914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17A0E9-7B51-4CF2-BFDB-958EC075D764}" type="pres">
      <dgm:prSet presAssocID="{1AA8B293-0F67-49D5-9BB9-ABD3C7445372}" presName="sibTrans" presStyleLbl="sibTrans2D1" presStyleIdx="4" presStyleCnt="5"/>
      <dgm:spPr/>
      <dgm:t>
        <a:bodyPr/>
        <a:lstStyle/>
        <a:p>
          <a:endParaRPr lang="es-ES"/>
        </a:p>
      </dgm:t>
    </dgm:pt>
    <dgm:pt modelId="{91A4D1D4-0B11-4666-A176-F435FCB36882}" type="pres">
      <dgm:prSet presAssocID="{1AA8B293-0F67-49D5-9BB9-ABD3C7445372}" presName="connectorText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4B46BE3C-FD95-4791-8BC9-04219CA477C3}" srcId="{2C3DA5FC-68E5-4D32-867B-C98F431BCDCC}" destId="{47093C23-D334-45D2-BFEC-026C4BD0BFDF}" srcOrd="0" destOrd="0" parTransId="{0B322003-F521-454A-8616-2C4DA6306C8D}" sibTransId="{06D66074-B0C1-4BE8-9414-0D6E167DC6AA}"/>
    <dgm:cxn modelId="{3A5BD943-85FC-4AA5-B6EC-F696FF5DC6D9}" type="presOf" srcId="{379388F9-1194-4923-AF38-9B5E89A25E35}" destId="{9655F234-E399-4B3E-964D-B5D716CBC0B1}" srcOrd="1" destOrd="0" presId="urn:microsoft.com/office/officeart/2005/8/layout/cycle2"/>
    <dgm:cxn modelId="{65BF25D4-1966-4328-954B-778E2F37209A}" type="presOf" srcId="{E113509F-67E1-47BE-8E65-4F3BEF58D8AD}" destId="{AB3B70D2-D37B-4F22-92B0-DBE34CD728B8}" srcOrd="0" destOrd="0" presId="urn:microsoft.com/office/officeart/2005/8/layout/cycle2"/>
    <dgm:cxn modelId="{56CEBBCB-43F2-4BD5-9C5D-38585EA4F0F9}" srcId="{2C3DA5FC-68E5-4D32-867B-C98F431BCDCC}" destId="{BC96E565-9622-420B-870E-DC8D3EF4E500}" srcOrd="3" destOrd="0" parTransId="{0E00CD31-539C-4161-9679-2B1FB51E3D7D}" sibTransId="{2F59ACAE-F559-4295-A3C4-C2CF1494ABF1}"/>
    <dgm:cxn modelId="{C227F229-538A-4627-92E0-DB6D8C648336}" type="presOf" srcId="{E113509F-67E1-47BE-8E65-4F3BEF58D8AD}" destId="{7616DE76-AE78-493E-8072-0C1304B1A916}" srcOrd="1" destOrd="0" presId="urn:microsoft.com/office/officeart/2005/8/layout/cycle2"/>
    <dgm:cxn modelId="{C7960BFF-FE47-4A80-A8DD-7A67C1A66611}" type="presOf" srcId="{47093C23-D334-45D2-BFEC-026C4BD0BFDF}" destId="{73F71726-8B57-4E0A-9749-6F39414F540C}" srcOrd="0" destOrd="0" presId="urn:microsoft.com/office/officeart/2005/8/layout/cycle2"/>
    <dgm:cxn modelId="{782AD5F7-F878-463B-94F7-680745C411E6}" type="presOf" srcId="{EB56E4B9-99B2-4151-AD4C-D1B0B7388A06}" destId="{620459A7-AE55-4A75-9A05-E7CD7564E815}" srcOrd="0" destOrd="0" presId="urn:microsoft.com/office/officeart/2005/8/layout/cycle2"/>
    <dgm:cxn modelId="{1CA481E9-413D-4E24-882F-CD3E35EBAC09}" type="presOf" srcId="{2C3DA5FC-68E5-4D32-867B-C98F431BCDCC}" destId="{D67C0172-D26A-4E90-BEF7-1B810D75FAD6}" srcOrd="0" destOrd="0" presId="urn:microsoft.com/office/officeart/2005/8/layout/cycle2"/>
    <dgm:cxn modelId="{E5B64FFA-E84B-4760-9364-A5FC44B27F50}" type="presOf" srcId="{BC96E565-9622-420B-870E-DC8D3EF4E500}" destId="{6697B3C3-4BC1-464D-90E9-D24BB7D90B1E}" srcOrd="0" destOrd="0" presId="urn:microsoft.com/office/officeart/2005/8/layout/cycle2"/>
    <dgm:cxn modelId="{F40CBAC0-0624-439F-B81B-32D911BBA157}" type="presOf" srcId="{2F59ACAE-F559-4295-A3C4-C2CF1494ABF1}" destId="{22BE54D7-D267-42D4-B764-C9E9B10DD1EA}" srcOrd="0" destOrd="0" presId="urn:microsoft.com/office/officeart/2005/8/layout/cycle2"/>
    <dgm:cxn modelId="{9C7225F4-CE5B-435C-8B14-FE8870242A17}" type="presOf" srcId="{2F59ACAE-F559-4295-A3C4-C2CF1494ABF1}" destId="{FE15351D-004E-4DC1-97F6-63276842DE93}" srcOrd="1" destOrd="0" presId="urn:microsoft.com/office/officeart/2005/8/layout/cycle2"/>
    <dgm:cxn modelId="{6D78B3D8-5970-4E52-927A-2D1390EA1602}" type="presOf" srcId="{A882CB60-BBB7-4A74-AA67-6FFD51452D55}" destId="{CC957ACC-567F-40B6-B3F6-C46D96CFCB21}" srcOrd="0" destOrd="0" presId="urn:microsoft.com/office/officeart/2005/8/layout/cycle2"/>
    <dgm:cxn modelId="{AE49C50F-0446-46FC-9957-AFAD7B0032D3}" srcId="{2C3DA5FC-68E5-4D32-867B-C98F431BCDCC}" destId="{A882CB60-BBB7-4A74-AA67-6FFD51452D55}" srcOrd="2" destOrd="0" parTransId="{BF620900-CB13-4625-A224-6F3F8F2F4195}" sibTransId="{E113509F-67E1-47BE-8E65-4F3BEF58D8AD}"/>
    <dgm:cxn modelId="{F5F12F2B-325D-4CA0-A25E-2EF269818EE1}" srcId="{2C3DA5FC-68E5-4D32-867B-C98F431BCDCC}" destId="{EB56E4B9-99B2-4151-AD4C-D1B0B7388A06}" srcOrd="1" destOrd="0" parTransId="{2A2BD062-6F74-4A6A-BBD9-991051B37620}" sibTransId="{379388F9-1194-4923-AF38-9B5E89A25E35}"/>
    <dgm:cxn modelId="{1801606D-D4E0-4B0F-A176-7BA8E98ECC14}" type="presOf" srcId="{D1ED7DA4-152F-4619-8463-EAFF5AA39143}" destId="{39869199-355E-42CC-8B59-8E3BFA383868}" srcOrd="0" destOrd="0" presId="urn:microsoft.com/office/officeart/2005/8/layout/cycle2"/>
    <dgm:cxn modelId="{FCDF5524-8365-4AC1-8150-846F3166F1AC}" type="presOf" srcId="{06D66074-B0C1-4BE8-9414-0D6E167DC6AA}" destId="{C60003FC-C824-4278-955D-E3A1FBE3CB4B}" srcOrd="1" destOrd="0" presId="urn:microsoft.com/office/officeart/2005/8/layout/cycle2"/>
    <dgm:cxn modelId="{4ADF30AC-5297-4045-9527-2B756482E398}" type="presOf" srcId="{06D66074-B0C1-4BE8-9414-0D6E167DC6AA}" destId="{1FF940DF-95D1-41DE-BA72-D7527C270C0A}" srcOrd="0" destOrd="0" presId="urn:microsoft.com/office/officeart/2005/8/layout/cycle2"/>
    <dgm:cxn modelId="{06D33DB0-8CA1-4D25-9407-35D2D55133C9}" srcId="{2C3DA5FC-68E5-4D32-867B-C98F431BCDCC}" destId="{D1ED7DA4-152F-4619-8463-EAFF5AA39143}" srcOrd="4" destOrd="0" parTransId="{751B2CA9-CD83-4E81-890A-98D1B7329CDD}" sibTransId="{1AA8B293-0F67-49D5-9BB9-ABD3C7445372}"/>
    <dgm:cxn modelId="{2DCDA750-E256-4BC3-8E62-9FCEAE60AFA1}" type="presOf" srcId="{1AA8B293-0F67-49D5-9BB9-ABD3C7445372}" destId="{91A4D1D4-0B11-4666-A176-F435FCB36882}" srcOrd="1" destOrd="0" presId="urn:microsoft.com/office/officeart/2005/8/layout/cycle2"/>
    <dgm:cxn modelId="{3ADEA7F9-1AE8-4B45-A867-0A7676805140}" type="presOf" srcId="{379388F9-1194-4923-AF38-9B5E89A25E35}" destId="{CDEB3D19-4172-4A37-A493-F32700CFFC5B}" srcOrd="0" destOrd="0" presId="urn:microsoft.com/office/officeart/2005/8/layout/cycle2"/>
    <dgm:cxn modelId="{2062A1B9-E810-4996-A16A-8F3CB396CC8F}" type="presOf" srcId="{1AA8B293-0F67-49D5-9BB9-ABD3C7445372}" destId="{EB17A0E9-7B51-4CF2-BFDB-958EC075D764}" srcOrd="0" destOrd="0" presId="urn:microsoft.com/office/officeart/2005/8/layout/cycle2"/>
    <dgm:cxn modelId="{97EA1144-8986-4588-9168-BD63D064919C}" type="presParOf" srcId="{D67C0172-D26A-4E90-BEF7-1B810D75FAD6}" destId="{73F71726-8B57-4E0A-9749-6F39414F540C}" srcOrd="0" destOrd="0" presId="urn:microsoft.com/office/officeart/2005/8/layout/cycle2"/>
    <dgm:cxn modelId="{6F0F699D-3A08-4A10-8BA6-DD73D8C8A6B0}" type="presParOf" srcId="{D67C0172-D26A-4E90-BEF7-1B810D75FAD6}" destId="{1FF940DF-95D1-41DE-BA72-D7527C270C0A}" srcOrd="1" destOrd="0" presId="urn:microsoft.com/office/officeart/2005/8/layout/cycle2"/>
    <dgm:cxn modelId="{2480255C-9F58-4814-9BCA-16815CA99E55}" type="presParOf" srcId="{1FF940DF-95D1-41DE-BA72-D7527C270C0A}" destId="{C60003FC-C824-4278-955D-E3A1FBE3CB4B}" srcOrd="0" destOrd="0" presId="urn:microsoft.com/office/officeart/2005/8/layout/cycle2"/>
    <dgm:cxn modelId="{ADB98F69-0375-4F95-B28D-CE96FBC20F6D}" type="presParOf" srcId="{D67C0172-D26A-4E90-BEF7-1B810D75FAD6}" destId="{620459A7-AE55-4A75-9A05-E7CD7564E815}" srcOrd="2" destOrd="0" presId="urn:microsoft.com/office/officeart/2005/8/layout/cycle2"/>
    <dgm:cxn modelId="{7104497F-E435-4882-9A24-2C08D4D6685D}" type="presParOf" srcId="{D67C0172-D26A-4E90-BEF7-1B810D75FAD6}" destId="{CDEB3D19-4172-4A37-A493-F32700CFFC5B}" srcOrd="3" destOrd="0" presId="urn:microsoft.com/office/officeart/2005/8/layout/cycle2"/>
    <dgm:cxn modelId="{A0C6A72A-39E4-431B-9695-008FE3C195B8}" type="presParOf" srcId="{CDEB3D19-4172-4A37-A493-F32700CFFC5B}" destId="{9655F234-E399-4B3E-964D-B5D716CBC0B1}" srcOrd="0" destOrd="0" presId="urn:microsoft.com/office/officeart/2005/8/layout/cycle2"/>
    <dgm:cxn modelId="{6EFED679-F39D-4A8F-90EC-7EF061BD2B22}" type="presParOf" srcId="{D67C0172-D26A-4E90-BEF7-1B810D75FAD6}" destId="{CC957ACC-567F-40B6-B3F6-C46D96CFCB21}" srcOrd="4" destOrd="0" presId="urn:microsoft.com/office/officeart/2005/8/layout/cycle2"/>
    <dgm:cxn modelId="{CA8D426F-981B-4E43-A5E5-1F712775AEA9}" type="presParOf" srcId="{D67C0172-D26A-4E90-BEF7-1B810D75FAD6}" destId="{AB3B70D2-D37B-4F22-92B0-DBE34CD728B8}" srcOrd="5" destOrd="0" presId="urn:microsoft.com/office/officeart/2005/8/layout/cycle2"/>
    <dgm:cxn modelId="{E2D38272-09D3-4B5D-912D-7B373021B3DD}" type="presParOf" srcId="{AB3B70D2-D37B-4F22-92B0-DBE34CD728B8}" destId="{7616DE76-AE78-493E-8072-0C1304B1A916}" srcOrd="0" destOrd="0" presId="urn:microsoft.com/office/officeart/2005/8/layout/cycle2"/>
    <dgm:cxn modelId="{58020FE6-6918-414A-8260-9C4CF4DC120B}" type="presParOf" srcId="{D67C0172-D26A-4E90-BEF7-1B810D75FAD6}" destId="{6697B3C3-4BC1-464D-90E9-D24BB7D90B1E}" srcOrd="6" destOrd="0" presId="urn:microsoft.com/office/officeart/2005/8/layout/cycle2"/>
    <dgm:cxn modelId="{60162F7D-1717-4B0A-AC72-DE0F358C76B4}" type="presParOf" srcId="{D67C0172-D26A-4E90-BEF7-1B810D75FAD6}" destId="{22BE54D7-D267-42D4-B764-C9E9B10DD1EA}" srcOrd="7" destOrd="0" presId="urn:microsoft.com/office/officeart/2005/8/layout/cycle2"/>
    <dgm:cxn modelId="{F5230DDA-91F5-4C53-A16B-AA3742F7608C}" type="presParOf" srcId="{22BE54D7-D267-42D4-B764-C9E9B10DD1EA}" destId="{FE15351D-004E-4DC1-97F6-63276842DE93}" srcOrd="0" destOrd="0" presId="urn:microsoft.com/office/officeart/2005/8/layout/cycle2"/>
    <dgm:cxn modelId="{700957BE-FDC8-4148-881C-5B53573B0AEA}" type="presParOf" srcId="{D67C0172-D26A-4E90-BEF7-1B810D75FAD6}" destId="{39869199-355E-42CC-8B59-8E3BFA383868}" srcOrd="8" destOrd="0" presId="urn:microsoft.com/office/officeart/2005/8/layout/cycle2"/>
    <dgm:cxn modelId="{F30B3C80-DC6E-40D1-9755-9804ECC5A0A5}" type="presParOf" srcId="{D67C0172-D26A-4E90-BEF7-1B810D75FAD6}" destId="{EB17A0E9-7B51-4CF2-BFDB-958EC075D764}" srcOrd="9" destOrd="0" presId="urn:microsoft.com/office/officeart/2005/8/layout/cycle2"/>
    <dgm:cxn modelId="{F86C7CEA-8E17-415E-9A81-CC829AF4F8BE}" type="presParOf" srcId="{EB17A0E9-7B51-4CF2-BFDB-958EC075D764}" destId="{91A4D1D4-0B11-4666-A176-F435FCB3688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316E65-48A9-4602-B6BD-F5B6594B5470}" type="doc">
      <dgm:prSet loTypeId="urn:microsoft.com/office/officeart/2005/8/layout/equation2" loCatId="process" qsTypeId="urn:microsoft.com/office/officeart/2005/8/quickstyle/3d5" qsCatId="3D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1C7E1E06-0E6B-49BD-B4FD-CA0AA4249F71}">
      <dgm:prSet phldrT="[Texto]"/>
      <dgm:spPr>
        <a:solidFill>
          <a:srgbClr val="6817DF"/>
        </a:solidFill>
      </dgm:spPr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UNIDAD SALUD INTEGRATIVA</a:t>
          </a:r>
          <a:endParaRPr lang="es-ES" dirty="0">
            <a:solidFill>
              <a:schemeClr val="bg1"/>
            </a:solidFill>
          </a:endParaRPr>
        </a:p>
      </dgm:t>
    </dgm:pt>
    <dgm:pt modelId="{CDC2D79E-2C42-4A93-B36B-E4E1D46200B3}" type="parTrans" cxnId="{7DC4DC88-B644-46A1-94DD-3AE45A87C427}">
      <dgm:prSet/>
      <dgm:spPr/>
      <dgm:t>
        <a:bodyPr/>
        <a:lstStyle/>
        <a:p>
          <a:endParaRPr lang="es-ES"/>
        </a:p>
      </dgm:t>
    </dgm:pt>
    <dgm:pt modelId="{74D9785C-998A-4860-A44B-D39DB71B46ED}" type="sibTrans" cxnId="{7DC4DC88-B644-46A1-94DD-3AE45A87C427}">
      <dgm:prSet/>
      <dgm:spPr/>
      <dgm:t>
        <a:bodyPr/>
        <a:lstStyle/>
        <a:p>
          <a:endParaRPr lang="es-ES"/>
        </a:p>
      </dgm:t>
    </dgm:pt>
    <dgm:pt modelId="{531055E2-9A43-4E5F-9D11-B08AD1AF05AE}">
      <dgm:prSet phldrT="[Texto]"/>
      <dgm:spPr>
        <a:solidFill>
          <a:srgbClr val="200FA1"/>
        </a:solidFill>
      </dgm:spPr>
      <dgm:t>
        <a:bodyPr/>
        <a:lstStyle/>
        <a:p>
          <a:r>
            <a:rPr lang="es-ES" dirty="0" smtClean="0"/>
            <a:t>VOLUNTARIADO DE SALUT</a:t>
          </a:r>
          <a:endParaRPr lang="es-ES" dirty="0"/>
        </a:p>
      </dgm:t>
    </dgm:pt>
    <dgm:pt modelId="{8BF0C1B4-BBD7-45BC-B386-F2AA104E7432}" type="parTrans" cxnId="{CB9CAD4A-2DF0-44CF-91F6-6B549A7DB62B}">
      <dgm:prSet/>
      <dgm:spPr/>
      <dgm:t>
        <a:bodyPr/>
        <a:lstStyle/>
        <a:p>
          <a:endParaRPr lang="es-ES"/>
        </a:p>
      </dgm:t>
    </dgm:pt>
    <dgm:pt modelId="{B6D35A7B-6844-4D80-BFB9-C2BEBD870597}" type="sibTrans" cxnId="{CB9CAD4A-2DF0-44CF-91F6-6B549A7DB62B}">
      <dgm:prSet/>
      <dgm:spPr/>
      <dgm:t>
        <a:bodyPr/>
        <a:lstStyle/>
        <a:p>
          <a:endParaRPr lang="es-ES"/>
        </a:p>
      </dgm:t>
    </dgm:pt>
    <dgm:pt modelId="{2AF4E1CF-9A04-4188-BCE1-4C08791055D7}">
      <dgm:prSet phldrT="[Texto]"/>
      <dgm:spPr>
        <a:solidFill>
          <a:srgbClr val="000099"/>
        </a:solidFill>
      </dgm:spPr>
      <dgm:t>
        <a:bodyPr/>
        <a:lstStyle/>
        <a:p>
          <a:r>
            <a:rPr lang="es-ES" dirty="0" smtClean="0"/>
            <a:t>PROYECTOS 2015-2017</a:t>
          </a:r>
          <a:endParaRPr lang="es-ES" dirty="0"/>
        </a:p>
      </dgm:t>
    </dgm:pt>
    <dgm:pt modelId="{CC11EA5A-A210-4404-A35E-31138D1A7120}" type="parTrans" cxnId="{E246A987-D199-4BA6-BF75-D1F7AE058F2D}">
      <dgm:prSet/>
      <dgm:spPr/>
      <dgm:t>
        <a:bodyPr/>
        <a:lstStyle/>
        <a:p>
          <a:endParaRPr lang="es-ES"/>
        </a:p>
      </dgm:t>
    </dgm:pt>
    <dgm:pt modelId="{44EAB4DE-0B2E-46CB-8CD3-31ABC50461EB}" type="sibTrans" cxnId="{E246A987-D199-4BA6-BF75-D1F7AE058F2D}">
      <dgm:prSet/>
      <dgm:spPr/>
      <dgm:t>
        <a:bodyPr/>
        <a:lstStyle/>
        <a:p>
          <a:endParaRPr lang="es-ES"/>
        </a:p>
      </dgm:t>
    </dgm:pt>
    <dgm:pt modelId="{19ADDBDB-B974-4994-8C1B-280D6D36A5CC}" type="pres">
      <dgm:prSet presAssocID="{BC316E65-48A9-4602-B6BD-F5B6594B54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42BBFB7-51F7-4E04-9794-397F678FE9A8}" type="pres">
      <dgm:prSet presAssocID="{BC316E65-48A9-4602-B6BD-F5B6594B5470}" presName="vNodes" presStyleCnt="0"/>
      <dgm:spPr/>
    </dgm:pt>
    <dgm:pt modelId="{F033A06F-910E-4989-9A4D-4A576EB952AB}" type="pres">
      <dgm:prSet presAssocID="{1C7E1E06-0E6B-49BD-B4FD-CA0AA4249F7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B73FE1-C6DA-4078-8743-80C9A9ED29E1}" type="pres">
      <dgm:prSet presAssocID="{74D9785C-998A-4860-A44B-D39DB71B46ED}" presName="spacerT" presStyleCnt="0"/>
      <dgm:spPr/>
    </dgm:pt>
    <dgm:pt modelId="{B9939803-505E-47E1-908F-47A598DCBA70}" type="pres">
      <dgm:prSet presAssocID="{74D9785C-998A-4860-A44B-D39DB71B46ED}" presName="sibTrans" presStyleLbl="sibTrans2D1" presStyleIdx="0" presStyleCnt="2"/>
      <dgm:spPr/>
      <dgm:t>
        <a:bodyPr/>
        <a:lstStyle/>
        <a:p>
          <a:endParaRPr lang="es-ES"/>
        </a:p>
      </dgm:t>
    </dgm:pt>
    <dgm:pt modelId="{64CF632E-C741-48C2-93EF-62BF2E7C5CE0}" type="pres">
      <dgm:prSet presAssocID="{74D9785C-998A-4860-A44B-D39DB71B46ED}" presName="spacerB" presStyleCnt="0"/>
      <dgm:spPr/>
    </dgm:pt>
    <dgm:pt modelId="{716B6B9C-7FFF-4534-B72E-7D0EE4F18D46}" type="pres">
      <dgm:prSet presAssocID="{531055E2-9A43-4E5F-9D11-B08AD1AF05A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571A31-C1BB-4309-B8FC-9823C064E733}" type="pres">
      <dgm:prSet presAssocID="{BC316E65-48A9-4602-B6BD-F5B6594B5470}" presName="sibTransLast" presStyleLbl="sibTrans2D1" presStyleIdx="1" presStyleCnt="2"/>
      <dgm:spPr/>
      <dgm:t>
        <a:bodyPr/>
        <a:lstStyle/>
        <a:p>
          <a:endParaRPr lang="es-ES"/>
        </a:p>
      </dgm:t>
    </dgm:pt>
    <dgm:pt modelId="{1CCDCA66-E2F2-4311-BC37-0B83543B748C}" type="pres">
      <dgm:prSet presAssocID="{BC316E65-48A9-4602-B6BD-F5B6594B5470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7F7D6077-E0F9-4126-AEEC-7932AF2E5C19}" type="pres">
      <dgm:prSet presAssocID="{BC316E65-48A9-4602-B6BD-F5B6594B5470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9DAA6FC-BA79-4A6B-B4DD-A890D70C5540}" type="presOf" srcId="{BC316E65-48A9-4602-B6BD-F5B6594B5470}" destId="{19ADDBDB-B974-4994-8C1B-280D6D36A5CC}" srcOrd="0" destOrd="0" presId="urn:microsoft.com/office/officeart/2005/8/layout/equation2"/>
    <dgm:cxn modelId="{55D38CD0-A119-46E8-9976-9C993C31267E}" type="presOf" srcId="{531055E2-9A43-4E5F-9D11-B08AD1AF05AE}" destId="{716B6B9C-7FFF-4534-B72E-7D0EE4F18D46}" srcOrd="0" destOrd="0" presId="urn:microsoft.com/office/officeart/2005/8/layout/equation2"/>
    <dgm:cxn modelId="{9BAA2BB7-46B6-4771-94A3-7DE55F191A17}" type="presOf" srcId="{1C7E1E06-0E6B-49BD-B4FD-CA0AA4249F71}" destId="{F033A06F-910E-4989-9A4D-4A576EB952AB}" srcOrd="0" destOrd="0" presId="urn:microsoft.com/office/officeart/2005/8/layout/equation2"/>
    <dgm:cxn modelId="{8350F040-A656-4368-8A8E-267383FD73FF}" type="presOf" srcId="{2AF4E1CF-9A04-4188-BCE1-4C08791055D7}" destId="{7F7D6077-E0F9-4126-AEEC-7932AF2E5C19}" srcOrd="0" destOrd="0" presId="urn:microsoft.com/office/officeart/2005/8/layout/equation2"/>
    <dgm:cxn modelId="{CB9CAD4A-2DF0-44CF-91F6-6B549A7DB62B}" srcId="{BC316E65-48A9-4602-B6BD-F5B6594B5470}" destId="{531055E2-9A43-4E5F-9D11-B08AD1AF05AE}" srcOrd="1" destOrd="0" parTransId="{8BF0C1B4-BBD7-45BC-B386-F2AA104E7432}" sibTransId="{B6D35A7B-6844-4D80-BFB9-C2BEBD870597}"/>
    <dgm:cxn modelId="{9E4C078B-C74C-4F45-A41F-F89BF6D9CD0D}" type="presOf" srcId="{B6D35A7B-6844-4D80-BFB9-C2BEBD870597}" destId="{1CCDCA66-E2F2-4311-BC37-0B83543B748C}" srcOrd="1" destOrd="0" presId="urn:microsoft.com/office/officeart/2005/8/layout/equation2"/>
    <dgm:cxn modelId="{FE2ED190-2042-48B6-8883-35CFED45C1F5}" type="presOf" srcId="{B6D35A7B-6844-4D80-BFB9-C2BEBD870597}" destId="{1E571A31-C1BB-4309-B8FC-9823C064E733}" srcOrd="0" destOrd="0" presId="urn:microsoft.com/office/officeart/2005/8/layout/equation2"/>
    <dgm:cxn modelId="{E246A987-D199-4BA6-BF75-D1F7AE058F2D}" srcId="{BC316E65-48A9-4602-B6BD-F5B6594B5470}" destId="{2AF4E1CF-9A04-4188-BCE1-4C08791055D7}" srcOrd="2" destOrd="0" parTransId="{CC11EA5A-A210-4404-A35E-31138D1A7120}" sibTransId="{44EAB4DE-0B2E-46CB-8CD3-31ABC50461EB}"/>
    <dgm:cxn modelId="{50B4F437-957C-4AB5-BDDF-F17956EE990A}" type="presOf" srcId="{74D9785C-998A-4860-A44B-D39DB71B46ED}" destId="{B9939803-505E-47E1-908F-47A598DCBA70}" srcOrd="0" destOrd="0" presId="urn:microsoft.com/office/officeart/2005/8/layout/equation2"/>
    <dgm:cxn modelId="{7DC4DC88-B644-46A1-94DD-3AE45A87C427}" srcId="{BC316E65-48A9-4602-B6BD-F5B6594B5470}" destId="{1C7E1E06-0E6B-49BD-B4FD-CA0AA4249F71}" srcOrd="0" destOrd="0" parTransId="{CDC2D79E-2C42-4A93-B36B-E4E1D46200B3}" sibTransId="{74D9785C-998A-4860-A44B-D39DB71B46ED}"/>
    <dgm:cxn modelId="{B8FB81C5-6FB9-4213-AFAA-15F5CAF2A875}" type="presParOf" srcId="{19ADDBDB-B974-4994-8C1B-280D6D36A5CC}" destId="{B42BBFB7-51F7-4E04-9794-397F678FE9A8}" srcOrd="0" destOrd="0" presId="urn:microsoft.com/office/officeart/2005/8/layout/equation2"/>
    <dgm:cxn modelId="{03CC311C-1EE4-435E-8FC6-73F8E61C64DC}" type="presParOf" srcId="{B42BBFB7-51F7-4E04-9794-397F678FE9A8}" destId="{F033A06F-910E-4989-9A4D-4A576EB952AB}" srcOrd="0" destOrd="0" presId="urn:microsoft.com/office/officeart/2005/8/layout/equation2"/>
    <dgm:cxn modelId="{51E30B59-411E-4E79-8192-63A6031A8EBE}" type="presParOf" srcId="{B42BBFB7-51F7-4E04-9794-397F678FE9A8}" destId="{5CB73FE1-C6DA-4078-8743-80C9A9ED29E1}" srcOrd="1" destOrd="0" presId="urn:microsoft.com/office/officeart/2005/8/layout/equation2"/>
    <dgm:cxn modelId="{9BE87D4F-04E8-462E-81D3-B6A0D230343B}" type="presParOf" srcId="{B42BBFB7-51F7-4E04-9794-397F678FE9A8}" destId="{B9939803-505E-47E1-908F-47A598DCBA70}" srcOrd="2" destOrd="0" presId="urn:microsoft.com/office/officeart/2005/8/layout/equation2"/>
    <dgm:cxn modelId="{0B364F6D-77F7-414B-A109-F75E336F1B61}" type="presParOf" srcId="{B42BBFB7-51F7-4E04-9794-397F678FE9A8}" destId="{64CF632E-C741-48C2-93EF-62BF2E7C5CE0}" srcOrd="3" destOrd="0" presId="urn:microsoft.com/office/officeart/2005/8/layout/equation2"/>
    <dgm:cxn modelId="{381C7DF2-BFDE-449A-B1B8-9112039A8639}" type="presParOf" srcId="{B42BBFB7-51F7-4E04-9794-397F678FE9A8}" destId="{716B6B9C-7FFF-4534-B72E-7D0EE4F18D46}" srcOrd="4" destOrd="0" presId="urn:microsoft.com/office/officeart/2005/8/layout/equation2"/>
    <dgm:cxn modelId="{CFC18C6E-A64C-4DC5-8BB1-4CC2A8360B0D}" type="presParOf" srcId="{19ADDBDB-B974-4994-8C1B-280D6D36A5CC}" destId="{1E571A31-C1BB-4309-B8FC-9823C064E733}" srcOrd="1" destOrd="0" presId="urn:microsoft.com/office/officeart/2005/8/layout/equation2"/>
    <dgm:cxn modelId="{4DBEDEBB-D7B4-4F46-85D8-B41E5B40236D}" type="presParOf" srcId="{1E571A31-C1BB-4309-B8FC-9823C064E733}" destId="{1CCDCA66-E2F2-4311-BC37-0B83543B748C}" srcOrd="0" destOrd="0" presId="urn:microsoft.com/office/officeart/2005/8/layout/equation2"/>
    <dgm:cxn modelId="{1F172019-7666-4647-A271-23D26FEBD18F}" type="presParOf" srcId="{19ADDBDB-B974-4994-8C1B-280D6D36A5CC}" destId="{7F7D6077-E0F9-4126-AEEC-7932AF2E5C1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CE4B2C-FF71-4648-B1AD-4CA025D54CE1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1A9303-0FBB-4311-9646-4F1871E30140}">
      <dgm:prSet phldrT="[Texto]"/>
      <dgm:spPr/>
      <dgm:t>
        <a:bodyPr/>
        <a:lstStyle/>
        <a:p>
          <a:r>
            <a:rPr lang="es-ES" dirty="0" smtClean="0"/>
            <a:t>Pacientes CST  </a:t>
          </a:r>
          <a:r>
            <a:rPr lang="es-ES" dirty="0" err="1" smtClean="0"/>
            <a:t>onco</a:t>
          </a:r>
          <a:r>
            <a:rPr lang="es-ES" dirty="0" smtClean="0"/>
            <a:t>-palia-RT</a:t>
          </a:r>
        </a:p>
        <a:p>
          <a:r>
            <a:rPr lang="es-ES" dirty="0" smtClean="0"/>
            <a:t>+</a:t>
          </a:r>
        </a:p>
        <a:p>
          <a:r>
            <a:rPr lang="es-ES" dirty="0" smtClean="0"/>
            <a:t>Pacientes con patología crónica compleja o enfermedades degenerativas</a:t>
          </a:r>
        </a:p>
        <a:p>
          <a:r>
            <a:rPr lang="es-ES" dirty="0" smtClean="0"/>
            <a:t>(Hemodiálisis, </a:t>
          </a:r>
          <a:r>
            <a:rPr lang="es-ES" dirty="0" err="1" smtClean="0"/>
            <a:t>Enfs</a:t>
          </a:r>
          <a:r>
            <a:rPr lang="es-ES" dirty="0" smtClean="0"/>
            <a:t>. Neurológicas…)</a:t>
          </a:r>
          <a:endParaRPr lang="es-ES" dirty="0"/>
        </a:p>
      </dgm:t>
    </dgm:pt>
    <dgm:pt modelId="{662BD5A3-B902-4E56-9B72-AD09CF2A8256}" type="parTrans" cxnId="{253464B9-1F28-4EA9-9620-52B9A30EE832}">
      <dgm:prSet/>
      <dgm:spPr/>
      <dgm:t>
        <a:bodyPr/>
        <a:lstStyle/>
        <a:p>
          <a:endParaRPr lang="es-ES"/>
        </a:p>
      </dgm:t>
    </dgm:pt>
    <dgm:pt modelId="{86C0A80E-B716-4733-A3B4-B5D8B5D2DA7F}" type="sibTrans" cxnId="{253464B9-1F28-4EA9-9620-52B9A30EE832}">
      <dgm:prSet/>
      <dgm:spPr/>
      <dgm:t>
        <a:bodyPr/>
        <a:lstStyle/>
        <a:p>
          <a:endParaRPr lang="es-ES"/>
        </a:p>
      </dgm:t>
    </dgm:pt>
    <dgm:pt modelId="{0CA9188F-6AA7-4AA3-966E-8BF91E380B11}">
      <dgm:prSet phldrT="[Texto]" custT="1"/>
      <dgm:spPr/>
      <dgm:t>
        <a:bodyPr/>
        <a:lstStyle/>
        <a:p>
          <a:r>
            <a:rPr lang="es-ES" sz="2000" dirty="0" smtClean="0"/>
            <a:t>8 sesiones </a:t>
          </a:r>
        </a:p>
        <a:p>
          <a:r>
            <a:rPr lang="es-ES" sz="2000" dirty="0" smtClean="0"/>
            <a:t>por terapia</a:t>
          </a:r>
          <a:endParaRPr lang="es-ES" sz="2000" dirty="0"/>
        </a:p>
      </dgm:t>
    </dgm:pt>
    <dgm:pt modelId="{C4FED519-BBCD-4E55-B981-C2B8E4E7A527}" type="parTrans" cxnId="{A2B64017-46FA-448A-8FA5-1F60F6056402}">
      <dgm:prSet/>
      <dgm:spPr/>
      <dgm:t>
        <a:bodyPr/>
        <a:lstStyle/>
        <a:p>
          <a:endParaRPr lang="es-ES"/>
        </a:p>
      </dgm:t>
    </dgm:pt>
    <dgm:pt modelId="{F2D02177-9CE9-47CB-9E99-97463560612F}" type="sibTrans" cxnId="{A2B64017-46FA-448A-8FA5-1F60F6056402}">
      <dgm:prSet/>
      <dgm:spPr/>
      <dgm:t>
        <a:bodyPr/>
        <a:lstStyle/>
        <a:p>
          <a:endParaRPr lang="es-ES"/>
        </a:p>
      </dgm:t>
    </dgm:pt>
    <dgm:pt modelId="{EE462E91-F3F4-44BF-BACD-5E72E4012036}">
      <dgm:prSet phldrT="[Texto]"/>
      <dgm:spPr/>
      <dgm:t>
        <a:bodyPr/>
        <a:lstStyle/>
        <a:p>
          <a:r>
            <a:rPr lang="es-ES" dirty="0" smtClean="0"/>
            <a:t>Resto pacientes CST</a:t>
          </a:r>
        </a:p>
        <a:p>
          <a:r>
            <a:rPr lang="es-ES" dirty="0" smtClean="0"/>
            <a:t>Pacientes no CST</a:t>
          </a:r>
        </a:p>
        <a:p>
          <a:r>
            <a:rPr lang="es-ES" dirty="0" smtClean="0"/>
            <a:t>Trabajadores CST</a:t>
          </a:r>
        </a:p>
        <a:p>
          <a:r>
            <a:rPr lang="es-ES" dirty="0" smtClean="0"/>
            <a:t>Familiares trabajadores CST</a:t>
          </a:r>
          <a:endParaRPr lang="es-ES" dirty="0"/>
        </a:p>
      </dgm:t>
    </dgm:pt>
    <dgm:pt modelId="{C2803D07-91CA-4DC0-B0E3-8EF62D4D3C5E}" type="parTrans" cxnId="{AF0D2C14-9E46-4773-ABED-FAF5B4CA5FAC}">
      <dgm:prSet/>
      <dgm:spPr/>
      <dgm:t>
        <a:bodyPr/>
        <a:lstStyle/>
        <a:p>
          <a:endParaRPr lang="es-ES"/>
        </a:p>
      </dgm:t>
    </dgm:pt>
    <dgm:pt modelId="{595B4B8C-F1D0-4BF8-9F0C-A33C389E7A75}" type="sibTrans" cxnId="{AF0D2C14-9E46-4773-ABED-FAF5B4CA5FAC}">
      <dgm:prSet/>
      <dgm:spPr/>
      <dgm:t>
        <a:bodyPr/>
        <a:lstStyle/>
        <a:p>
          <a:endParaRPr lang="es-ES"/>
        </a:p>
      </dgm:t>
    </dgm:pt>
    <dgm:pt modelId="{EEFC913D-A5EA-4667-A466-2FF6F4FED078}">
      <dgm:prSet phldrT="[Texto]" custT="1"/>
      <dgm:spPr/>
      <dgm:t>
        <a:bodyPr/>
        <a:lstStyle/>
        <a:p>
          <a:r>
            <a:rPr lang="es-ES" sz="2000" dirty="0" smtClean="0"/>
            <a:t>Actividad privada</a:t>
          </a:r>
          <a:endParaRPr lang="es-ES" sz="2000" dirty="0"/>
        </a:p>
      </dgm:t>
    </dgm:pt>
    <dgm:pt modelId="{3556F14E-6CAE-462C-BA4C-E8DAEC4B0B8B}" type="parTrans" cxnId="{6AFFE31B-3946-484E-8C16-2E5CF0E215C4}">
      <dgm:prSet/>
      <dgm:spPr/>
      <dgm:t>
        <a:bodyPr/>
        <a:lstStyle/>
        <a:p>
          <a:endParaRPr lang="es-ES"/>
        </a:p>
      </dgm:t>
    </dgm:pt>
    <dgm:pt modelId="{D4F69810-D97C-4937-88DC-5E972D91F2C5}" type="sibTrans" cxnId="{6AFFE31B-3946-484E-8C16-2E5CF0E215C4}">
      <dgm:prSet/>
      <dgm:spPr/>
      <dgm:t>
        <a:bodyPr/>
        <a:lstStyle/>
        <a:p>
          <a:endParaRPr lang="es-ES"/>
        </a:p>
      </dgm:t>
    </dgm:pt>
    <dgm:pt modelId="{53CAAD3B-A50F-42F1-9170-2AD9F5385779}" type="pres">
      <dgm:prSet presAssocID="{27CE4B2C-FF71-4648-B1AD-4CA025D54CE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23E10EA-481C-48C7-A3C4-C791486BCF44}" type="pres">
      <dgm:prSet presAssocID="{831A9303-0FBB-4311-9646-4F1871E30140}" presName="root" presStyleCnt="0"/>
      <dgm:spPr/>
    </dgm:pt>
    <dgm:pt modelId="{9F3D1FF5-C3A7-4175-92F7-748B2173C1DE}" type="pres">
      <dgm:prSet presAssocID="{831A9303-0FBB-4311-9646-4F1871E30140}" presName="rootComposite" presStyleCnt="0"/>
      <dgm:spPr/>
    </dgm:pt>
    <dgm:pt modelId="{09DE78CA-95FE-47D0-9C67-F417DAC8EE49}" type="pres">
      <dgm:prSet presAssocID="{831A9303-0FBB-4311-9646-4F1871E30140}" presName="rootText" presStyleLbl="node1" presStyleIdx="0" presStyleCnt="2" custScaleX="101985" custScaleY="118519"/>
      <dgm:spPr/>
      <dgm:t>
        <a:bodyPr/>
        <a:lstStyle/>
        <a:p>
          <a:endParaRPr lang="es-ES"/>
        </a:p>
      </dgm:t>
    </dgm:pt>
    <dgm:pt modelId="{3C649EDB-7846-4B54-A232-CFB05A94C918}" type="pres">
      <dgm:prSet presAssocID="{831A9303-0FBB-4311-9646-4F1871E30140}" presName="rootConnector" presStyleLbl="node1" presStyleIdx="0" presStyleCnt="2"/>
      <dgm:spPr/>
      <dgm:t>
        <a:bodyPr/>
        <a:lstStyle/>
        <a:p>
          <a:endParaRPr lang="es-ES"/>
        </a:p>
      </dgm:t>
    </dgm:pt>
    <dgm:pt modelId="{7AB66F9F-3257-43A5-94E6-4E64E4DB6BB3}" type="pres">
      <dgm:prSet presAssocID="{831A9303-0FBB-4311-9646-4F1871E30140}" presName="childShape" presStyleCnt="0"/>
      <dgm:spPr/>
    </dgm:pt>
    <dgm:pt modelId="{E3A02870-91C4-4748-BB12-1EC991615B45}" type="pres">
      <dgm:prSet presAssocID="{C4FED519-BBCD-4E55-B981-C2B8E4E7A527}" presName="Name13" presStyleLbl="parChTrans1D2" presStyleIdx="0" presStyleCnt="2"/>
      <dgm:spPr/>
      <dgm:t>
        <a:bodyPr/>
        <a:lstStyle/>
        <a:p>
          <a:endParaRPr lang="es-ES"/>
        </a:p>
      </dgm:t>
    </dgm:pt>
    <dgm:pt modelId="{3BB5DF17-91EB-42C1-AFE1-CA1C5B2F520F}" type="pres">
      <dgm:prSet presAssocID="{0CA9188F-6AA7-4AA3-966E-8BF91E380B11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CF12E7-8829-4A6F-B644-CAEDE4DA009D}" type="pres">
      <dgm:prSet presAssocID="{EE462E91-F3F4-44BF-BACD-5E72E4012036}" presName="root" presStyleCnt="0"/>
      <dgm:spPr/>
    </dgm:pt>
    <dgm:pt modelId="{7BCE15C4-63EA-4D21-A867-8584AD375A37}" type="pres">
      <dgm:prSet presAssocID="{EE462E91-F3F4-44BF-BACD-5E72E4012036}" presName="rootComposite" presStyleCnt="0"/>
      <dgm:spPr/>
    </dgm:pt>
    <dgm:pt modelId="{FBDB3246-8CEE-4EF2-970B-7BB041952B23}" type="pres">
      <dgm:prSet presAssocID="{EE462E91-F3F4-44BF-BACD-5E72E4012036}" presName="rootText" presStyleLbl="node1" presStyleIdx="1" presStyleCnt="2"/>
      <dgm:spPr/>
      <dgm:t>
        <a:bodyPr/>
        <a:lstStyle/>
        <a:p>
          <a:endParaRPr lang="es-ES"/>
        </a:p>
      </dgm:t>
    </dgm:pt>
    <dgm:pt modelId="{1EC54424-9000-4F0F-8D40-BC50397F5DE7}" type="pres">
      <dgm:prSet presAssocID="{EE462E91-F3F4-44BF-BACD-5E72E4012036}" presName="rootConnector" presStyleLbl="node1" presStyleIdx="1" presStyleCnt="2"/>
      <dgm:spPr/>
      <dgm:t>
        <a:bodyPr/>
        <a:lstStyle/>
        <a:p>
          <a:endParaRPr lang="es-ES"/>
        </a:p>
      </dgm:t>
    </dgm:pt>
    <dgm:pt modelId="{2EB5FEF1-57F4-40A1-A961-D2186726E3C9}" type="pres">
      <dgm:prSet presAssocID="{EE462E91-F3F4-44BF-BACD-5E72E4012036}" presName="childShape" presStyleCnt="0"/>
      <dgm:spPr/>
    </dgm:pt>
    <dgm:pt modelId="{95E61D11-4F9F-44E3-978B-FD157FF3DB6D}" type="pres">
      <dgm:prSet presAssocID="{3556F14E-6CAE-462C-BA4C-E8DAEC4B0B8B}" presName="Name13" presStyleLbl="parChTrans1D2" presStyleIdx="1" presStyleCnt="2"/>
      <dgm:spPr/>
      <dgm:t>
        <a:bodyPr/>
        <a:lstStyle/>
        <a:p>
          <a:endParaRPr lang="es-ES"/>
        </a:p>
      </dgm:t>
    </dgm:pt>
    <dgm:pt modelId="{F0A9F023-12A1-450D-9F2F-14BAA999169F}" type="pres">
      <dgm:prSet presAssocID="{EEFC913D-A5EA-4667-A466-2FF6F4FED078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BE1E702-C32C-4E4A-9580-C2AD415559AD}" type="presOf" srcId="{EEFC913D-A5EA-4667-A466-2FF6F4FED078}" destId="{F0A9F023-12A1-450D-9F2F-14BAA999169F}" srcOrd="0" destOrd="0" presId="urn:microsoft.com/office/officeart/2005/8/layout/hierarchy3"/>
    <dgm:cxn modelId="{253464B9-1F28-4EA9-9620-52B9A30EE832}" srcId="{27CE4B2C-FF71-4648-B1AD-4CA025D54CE1}" destId="{831A9303-0FBB-4311-9646-4F1871E30140}" srcOrd="0" destOrd="0" parTransId="{662BD5A3-B902-4E56-9B72-AD09CF2A8256}" sibTransId="{86C0A80E-B716-4733-A3B4-B5D8B5D2DA7F}"/>
    <dgm:cxn modelId="{85FAEB4A-0DD6-4B71-BCD1-B2F7EBDB8017}" type="presOf" srcId="{EE462E91-F3F4-44BF-BACD-5E72E4012036}" destId="{1EC54424-9000-4F0F-8D40-BC50397F5DE7}" srcOrd="1" destOrd="0" presId="urn:microsoft.com/office/officeart/2005/8/layout/hierarchy3"/>
    <dgm:cxn modelId="{22A7C74C-7698-4E30-B629-B0031BECA76C}" type="presOf" srcId="{831A9303-0FBB-4311-9646-4F1871E30140}" destId="{3C649EDB-7846-4B54-A232-CFB05A94C918}" srcOrd="1" destOrd="0" presId="urn:microsoft.com/office/officeart/2005/8/layout/hierarchy3"/>
    <dgm:cxn modelId="{A99B660E-0281-4917-82A7-68F98C7D08E3}" type="presOf" srcId="{EE462E91-F3F4-44BF-BACD-5E72E4012036}" destId="{FBDB3246-8CEE-4EF2-970B-7BB041952B23}" srcOrd="0" destOrd="0" presId="urn:microsoft.com/office/officeart/2005/8/layout/hierarchy3"/>
    <dgm:cxn modelId="{EE2CB3DE-936F-4062-B775-544DC954A07C}" type="presOf" srcId="{831A9303-0FBB-4311-9646-4F1871E30140}" destId="{09DE78CA-95FE-47D0-9C67-F417DAC8EE49}" srcOrd="0" destOrd="0" presId="urn:microsoft.com/office/officeart/2005/8/layout/hierarchy3"/>
    <dgm:cxn modelId="{A2B64017-46FA-448A-8FA5-1F60F6056402}" srcId="{831A9303-0FBB-4311-9646-4F1871E30140}" destId="{0CA9188F-6AA7-4AA3-966E-8BF91E380B11}" srcOrd="0" destOrd="0" parTransId="{C4FED519-BBCD-4E55-B981-C2B8E4E7A527}" sibTransId="{F2D02177-9CE9-47CB-9E99-97463560612F}"/>
    <dgm:cxn modelId="{3BA5F0C9-2924-4478-A04E-B3DA59427DFC}" type="presOf" srcId="{C4FED519-BBCD-4E55-B981-C2B8E4E7A527}" destId="{E3A02870-91C4-4748-BB12-1EC991615B45}" srcOrd="0" destOrd="0" presId="urn:microsoft.com/office/officeart/2005/8/layout/hierarchy3"/>
    <dgm:cxn modelId="{6AFFE31B-3946-484E-8C16-2E5CF0E215C4}" srcId="{EE462E91-F3F4-44BF-BACD-5E72E4012036}" destId="{EEFC913D-A5EA-4667-A466-2FF6F4FED078}" srcOrd="0" destOrd="0" parTransId="{3556F14E-6CAE-462C-BA4C-E8DAEC4B0B8B}" sibTransId="{D4F69810-D97C-4937-88DC-5E972D91F2C5}"/>
    <dgm:cxn modelId="{AF0D2C14-9E46-4773-ABED-FAF5B4CA5FAC}" srcId="{27CE4B2C-FF71-4648-B1AD-4CA025D54CE1}" destId="{EE462E91-F3F4-44BF-BACD-5E72E4012036}" srcOrd="1" destOrd="0" parTransId="{C2803D07-91CA-4DC0-B0E3-8EF62D4D3C5E}" sibTransId="{595B4B8C-F1D0-4BF8-9F0C-A33C389E7A75}"/>
    <dgm:cxn modelId="{9AC424BA-737E-4A4E-AE2A-0E35C34E4549}" type="presOf" srcId="{27CE4B2C-FF71-4648-B1AD-4CA025D54CE1}" destId="{53CAAD3B-A50F-42F1-9170-2AD9F5385779}" srcOrd="0" destOrd="0" presId="urn:microsoft.com/office/officeart/2005/8/layout/hierarchy3"/>
    <dgm:cxn modelId="{D0BD09B8-E825-4321-A7DB-01045D2F973D}" type="presOf" srcId="{3556F14E-6CAE-462C-BA4C-E8DAEC4B0B8B}" destId="{95E61D11-4F9F-44E3-978B-FD157FF3DB6D}" srcOrd="0" destOrd="0" presId="urn:microsoft.com/office/officeart/2005/8/layout/hierarchy3"/>
    <dgm:cxn modelId="{1BA2CC46-0610-4FD8-80EC-8276729D8B1C}" type="presOf" srcId="{0CA9188F-6AA7-4AA3-966E-8BF91E380B11}" destId="{3BB5DF17-91EB-42C1-AFE1-CA1C5B2F520F}" srcOrd="0" destOrd="0" presId="urn:microsoft.com/office/officeart/2005/8/layout/hierarchy3"/>
    <dgm:cxn modelId="{9499430F-BC6F-4F75-AB98-ED8B4A8489AD}" type="presParOf" srcId="{53CAAD3B-A50F-42F1-9170-2AD9F5385779}" destId="{523E10EA-481C-48C7-A3C4-C791486BCF44}" srcOrd="0" destOrd="0" presId="urn:microsoft.com/office/officeart/2005/8/layout/hierarchy3"/>
    <dgm:cxn modelId="{A8035626-E105-4F95-94F5-CD2DE4181446}" type="presParOf" srcId="{523E10EA-481C-48C7-A3C4-C791486BCF44}" destId="{9F3D1FF5-C3A7-4175-92F7-748B2173C1DE}" srcOrd="0" destOrd="0" presId="urn:microsoft.com/office/officeart/2005/8/layout/hierarchy3"/>
    <dgm:cxn modelId="{1414CB06-93A7-41FE-8DE2-1E8C1F15F438}" type="presParOf" srcId="{9F3D1FF5-C3A7-4175-92F7-748B2173C1DE}" destId="{09DE78CA-95FE-47D0-9C67-F417DAC8EE49}" srcOrd="0" destOrd="0" presId="urn:microsoft.com/office/officeart/2005/8/layout/hierarchy3"/>
    <dgm:cxn modelId="{C1E59041-7598-4817-B75D-D40A0D32D69F}" type="presParOf" srcId="{9F3D1FF5-C3A7-4175-92F7-748B2173C1DE}" destId="{3C649EDB-7846-4B54-A232-CFB05A94C918}" srcOrd="1" destOrd="0" presId="urn:microsoft.com/office/officeart/2005/8/layout/hierarchy3"/>
    <dgm:cxn modelId="{457F4D79-B8E7-4A74-A824-BC370D40E075}" type="presParOf" srcId="{523E10EA-481C-48C7-A3C4-C791486BCF44}" destId="{7AB66F9F-3257-43A5-94E6-4E64E4DB6BB3}" srcOrd="1" destOrd="0" presId="urn:microsoft.com/office/officeart/2005/8/layout/hierarchy3"/>
    <dgm:cxn modelId="{7BF87968-B538-494C-BC23-2A70969568EA}" type="presParOf" srcId="{7AB66F9F-3257-43A5-94E6-4E64E4DB6BB3}" destId="{E3A02870-91C4-4748-BB12-1EC991615B45}" srcOrd="0" destOrd="0" presId="urn:microsoft.com/office/officeart/2005/8/layout/hierarchy3"/>
    <dgm:cxn modelId="{0FF005F9-80F1-44A8-BFA8-95782B5106AE}" type="presParOf" srcId="{7AB66F9F-3257-43A5-94E6-4E64E4DB6BB3}" destId="{3BB5DF17-91EB-42C1-AFE1-CA1C5B2F520F}" srcOrd="1" destOrd="0" presId="urn:microsoft.com/office/officeart/2005/8/layout/hierarchy3"/>
    <dgm:cxn modelId="{A3A54D11-8B7E-4DA2-B07E-F34561CC0B96}" type="presParOf" srcId="{53CAAD3B-A50F-42F1-9170-2AD9F5385779}" destId="{5DCF12E7-8829-4A6F-B644-CAEDE4DA009D}" srcOrd="1" destOrd="0" presId="urn:microsoft.com/office/officeart/2005/8/layout/hierarchy3"/>
    <dgm:cxn modelId="{42787763-4FA5-407E-AB95-AF9ABF375F6D}" type="presParOf" srcId="{5DCF12E7-8829-4A6F-B644-CAEDE4DA009D}" destId="{7BCE15C4-63EA-4D21-A867-8584AD375A37}" srcOrd="0" destOrd="0" presId="urn:microsoft.com/office/officeart/2005/8/layout/hierarchy3"/>
    <dgm:cxn modelId="{6315D4A9-64F2-4BDE-9512-7B1EC7BC82AB}" type="presParOf" srcId="{7BCE15C4-63EA-4D21-A867-8584AD375A37}" destId="{FBDB3246-8CEE-4EF2-970B-7BB041952B23}" srcOrd="0" destOrd="0" presId="urn:microsoft.com/office/officeart/2005/8/layout/hierarchy3"/>
    <dgm:cxn modelId="{2A55C4D5-7106-49B7-9ECC-6C329F48D9AC}" type="presParOf" srcId="{7BCE15C4-63EA-4D21-A867-8584AD375A37}" destId="{1EC54424-9000-4F0F-8D40-BC50397F5DE7}" srcOrd="1" destOrd="0" presId="urn:microsoft.com/office/officeart/2005/8/layout/hierarchy3"/>
    <dgm:cxn modelId="{9A113C24-C219-49C3-BA96-0872CBCE85F8}" type="presParOf" srcId="{5DCF12E7-8829-4A6F-B644-CAEDE4DA009D}" destId="{2EB5FEF1-57F4-40A1-A961-D2186726E3C9}" srcOrd="1" destOrd="0" presId="urn:microsoft.com/office/officeart/2005/8/layout/hierarchy3"/>
    <dgm:cxn modelId="{AB03F298-BFFD-4681-84FB-F22AB2760A82}" type="presParOf" srcId="{2EB5FEF1-57F4-40A1-A961-D2186726E3C9}" destId="{95E61D11-4F9F-44E3-978B-FD157FF3DB6D}" srcOrd="0" destOrd="0" presId="urn:microsoft.com/office/officeart/2005/8/layout/hierarchy3"/>
    <dgm:cxn modelId="{D81F3BEB-7E4E-433F-B1B8-A27AEB19A56D}" type="presParOf" srcId="{2EB5FEF1-57F4-40A1-A961-D2186726E3C9}" destId="{F0A9F023-12A1-450D-9F2F-14BAA999169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6A287-55EE-4EFC-8D83-76492F0E3610}" type="datetimeFigureOut">
              <a:rPr lang="es-ES" smtClean="0"/>
              <a:t>07/04/2020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D6239-9F6C-421B-9BA3-CA851DEAC3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7722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521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es-ES" smtClean="0">
              <a:latin typeface="Arial" charset="0"/>
            </a:endParaRPr>
          </a:p>
        </p:txBody>
      </p:sp>
      <p:sp>
        <p:nvSpPr>
          <p:cNvPr id="265219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800E8D4-FACA-4DF2-88D1-D39E8ABAC6C5}" type="slidenum">
              <a:rPr lang="es-ES" altLang="es-ES" sz="1200"/>
              <a:pPr algn="r"/>
              <a:t>41</a:t>
            </a:fld>
            <a:endParaRPr lang="es-ES" altLang="es-E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38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altLang="es-ES" smtClean="0">
                <a:latin typeface="Arial" charset="0"/>
                <a:ea typeface="MS PGothic"/>
                <a:cs typeface="MS PGothic"/>
              </a:rPr>
              <a:t>la medicina integrativa es aquella que </a:t>
            </a:r>
            <a:r>
              <a:rPr lang="es-ES_tradnl" altLang="es-ES" smtClean="0">
                <a:latin typeface="Arial" charset="0"/>
                <a:ea typeface="MS PGothic"/>
                <a:cs typeface="MS PGothic"/>
              </a:rPr>
              <a:t>Combina tractaments de la medicina convencional i de la no convencional per els que existeixen dades cientifiques d’alta qualitat sobre la seva seguretat i eficacia. </a:t>
            </a:r>
          </a:p>
          <a:p>
            <a:pPr eaLnBrk="1" hangingPunct="1">
              <a:spcBef>
                <a:spcPct val="0"/>
              </a:spcBef>
            </a:pPr>
            <a:r>
              <a:rPr lang="es-ES_tradnl" altLang="es-ES" smtClean="0">
                <a:latin typeface="Arial" charset="0"/>
                <a:ea typeface="MS PGothic"/>
                <a:cs typeface="MS PGothic"/>
              </a:rPr>
              <a:t>Aquest es un model en el que ja s’hi treballa a hospitalsi cliniques  privades a Europa i USA , i que començatimidament  a tenir acceptació per la seva inserció a l’àmbit públic . Però d’això ja en parlarem més endavant </a:t>
            </a:r>
            <a:endParaRPr lang="ca-ES" altLang="es-ES" smtClean="0">
              <a:latin typeface="Arial" charset="0"/>
              <a:ea typeface="MS PGothic"/>
              <a:cs typeface="MS PGothic"/>
            </a:endParaRPr>
          </a:p>
          <a:p>
            <a:pPr eaLnBrk="1" hangingPunct="1">
              <a:spcBef>
                <a:spcPct val="0"/>
              </a:spcBef>
            </a:pPr>
            <a:endParaRPr lang="ca-ES" altLang="es-ES" smtClean="0">
              <a:latin typeface="Arial" charset="0"/>
              <a:ea typeface="MS PGothic"/>
              <a:cs typeface="MS PGothic"/>
            </a:endParaRPr>
          </a:p>
        </p:txBody>
      </p:sp>
      <p:sp>
        <p:nvSpPr>
          <p:cNvPr id="272387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62236B8-7CA4-4EAD-8879-C139877A0055}" type="slidenum">
              <a:rPr lang="ca-ES" altLang="es-ES" sz="1200">
                <a:ea typeface="MS PGothic"/>
                <a:cs typeface="MS PGothic"/>
              </a:rPr>
              <a:pPr algn="r"/>
              <a:t>50</a:t>
            </a:fld>
            <a:endParaRPr lang="ca-ES" altLang="es-ES" sz="1200"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750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es-ES" smtClean="0">
              <a:latin typeface="Arial" charset="0"/>
              <a:ea typeface="MS PGothic"/>
              <a:cs typeface="MS PGothic"/>
            </a:endParaRPr>
          </a:p>
        </p:txBody>
      </p:sp>
      <p:sp>
        <p:nvSpPr>
          <p:cNvPr id="277507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B87C0E2-422B-49C2-98D3-8631C931043A}" type="slidenum">
              <a:rPr lang="ca-ES" altLang="es-ES" sz="1200">
                <a:ea typeface="MS PGothic"/>
                <a:cs typeface="MS PGothic"/>
              </a:rPr>
              <a:pPr algn="r"/>
              <a:t>51</a:t>
            </a:fld>
            <a:endParaRPr lang="ca-ES" altLang="es-ES" sz="1200"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750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es-ES" smtClean="0">
              <a:latin typeface="Arial" charset="0"/>
              <a:ea typeface="MS PGothic"/>
              <a:cs typeface="MS PGothic"/>
            </a:endParaRPr>
          </a:p>
        </p:txBody>
      </p:sp>
      <p:sp>
        <p:nvSpPr>
          <p:cNvPr id="277507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B87C0E2-422B-49C2-98D3-8631C931043A}" type="slidenum">
              <a:rPr lang="ca-ES" altLang="es-ES" sz="1200">
                <a:ea typeface="MS PGothic"/>
                <a:cs typeface="MS PGothic"/>
              </a:rPr>
              <a:pPr algn="r"/>
              <a:t>52</a:t>
            </a:fld>
            <a:endParaRPr lang="ca-ES" altLang="es-ES" sz="1200"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C4E8-74A1-4BA0-8773-6B723F0DA406}" type="datetimeFigureOut">
              <a:rPr lang="es-ES" smtClean="0"/>
              <a:t>07/04/2020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4E4F-6957-4A2A-A211-37C70D63E8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4446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C4E8-74A1-4BA0-8773-6B723F0DA406}" type="datetimeFigureOut">
              <a:rPr lang="es-ES" smtClean="0"/>
              <a:t>07/04/2020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4E4F-6957-4A2A-A211-37C70D63E8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3649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C4E8-74A1-4BA0-8773-6B723F0DA406}" type="datetimeFigureOut">
              <a:rPr lang="es-ES" smtClean="0"/>
              <a:t>07/04/2020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4E4F-6957-4A2A-A211-37C70D63E8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348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656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1437"/>
            <a:ext cx="9144000" cy="446563"/>
          </a:xfrm>
          <a:prstGeom prst="rect">
            <a:avLst/>
          </a:prstGeom>
        </p:spPr>
      </p:pic>
      <p:grpSp>
        <p:nvGrpSpPr>
          <p:cNvPr id="2" name="1 Grupo"/>
          <p:cNvGrpSpPr/>
          <p:nvPr userDrawn="1"/>
        </p:nvGrpSpPr>
        <p:grpSpPr>
          <a:xfrm>
            <a:off x="407237" y="6020188"/>
            <a:ext cx="1483068" cy="517525"/>
            <a:chOff x="407237" y="5996262"/>
            <a:chExt cx="1483068" cy="517525"/>
          </a:xfrm>
        </p:grpSpPr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474" y="6058551"/>
              <a:ext cx="1360831" cy="392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237" y="5996262"/>
              <a:ext cx="122237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" name="11 Imagen" descr="\\Nassrv\utc$\Comitè SALUT INTEGRATIVA\I Jornada 18-10-13\Nueva imagen.png"/>
          <p:cNvPicPr/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2" r="11886"/>
          <a:stretch/>
        </p:blipFill>
        <p:spPr bwMode="auto">
          <a:xfrm>
            <a:off x="8209547" y="5956688"/>
            <a:ext cx="762000" cy="644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3 CuadroTexto"/>
          <p:cNvSpPr txBox="1"/>
          <p:nvPr userDrawn="1"/>
        </p:nvSpPr>
        <p:spPr>
          <a:xfrm>
            <a:off x="3453063" y="6082477"/>
            <a:ext cx="2237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1" dirty="0" smtClean="0">
                <a:solidFill>
                  <a:srgbClr val="333F50"/>
                </a:solidFill>
              </a:rPr>
              <a:t>COMITÈ DE SALUT INTEGRATIVA</a:t>
            </a:r>
            <a:endParaRPr lang="ca-ES" sz="1200" b="1" dirty="0">
              <a:solidFill>
                <a:srgbClr val="333F50"/>
              </a:solidFill>
            </a:endParaRPr>
          </a:p>
        </p:txBody>
      </p:sp>
      <p:sp>
        <p:nvSpPr>
          <p:cNvPr id="3" name="2 CuadroTexto"/>
          <p:cNvSpPr txBox="1"/>
          <p:nvPr userDrawn="1"/>
        </p:nvSpPr>
        <p:spPr>
          <a:xfrm>
            <a:off x="4310063" y="6537713"/>
            <a:ext cx="523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22015D2-DCF4-4F4F-B66A-BB5A9E7ED69E}" type="slidenum">
              <a:rPr lang="ca-ES" sz="1400" smtClean="0">
                <a:solidFill>
                  <a:schemeClr val="bg1"/>
                </a:solidFill>
              </a:rPr>
              <a:t>‹Nº›</a:t>
            </a:fld>
            <a:endParaRPr lang="ca-E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673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 userDrawn="1"/>
        </p:nvSpPr>
        <p:spPr>
          <a:xfrm>
            <a:off x="467544" y="620688"/>
            <a:ext cx="648072" cy="5544616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vert27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EVIDÈNCIA</a:t>
            </a:r>
            <a:endParaRPr lang="es-E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057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 userDrawn="1"/>
        </p:nvSpPr>
        <p:spPr>
          <a:xfrm>
            <a:off x="467544" y="980728"/>
            <a:ext cx="648072" cy="5256584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vert27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_tradnl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TRAJECTÒRIA CSI</a:t>
            </a:r>
            <a:endParaRPr lang="es-E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409246" y="850789"/>
            <a:ext cx="6933208" cy="864096"/>
          </a:xfrm>
        </p:spPr>
        <p:txBody>
          <a:bodyPr/>
          <a:lstStyle>
            <a:lvl1pPr algn="ctr">
              <a:defRPr sz="2800" b="1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noProof="0" dirty="0" smtClean="0"/>
              <a:t>Haga clic para modificar el estilo de título del patrón</a:t>
            </a:r>
            <a:endParaRPr lang="ca-ES" noProof="0" dirty="0"/>
          </a:p>
        </p:txBody>
      </p:sp>
    </p:spTree>
    <p:extLst>
      <p:ext uri="{BB962C8B-B14F-4D97-AF65-F5344CB8AC3E}">
        <p14:creationId xmlns:p14="http://schemas.microsoft.com/office/powerpoint/2010/main" val="4196531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 userDrawn="1"/>
        </p:nvSpPr>
        <p:spPr>
          <a:xfrm>
            <a:off x="467544" y="764704"/>
            <a:ext cx="648072" cy="5400600"/>
          </a:xfrm>
          <a:prstGeom prst="rect">
            <a:avLst/>
          </a:prstGeom>
          <a:solidFill>
            <a:srgbClr val="E44A64"/>
          </a:solidFill>
          <a:ln w="127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vert27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TRAJECTÒRIA-SESSIONS</a:t>
            </a:r>
            <a:endParaRPr lang="es-E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2047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 userDrawn="1"/>
        </p:nvSpPr>
        <p:spPr>
          <a:xfrm>
            <a:off x="395536" y="764705"/>
            <a:ext cx="648072" cy="5472607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vert27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TRAJECTÒRIA- JORNADES</a:t>
            </a:r>
            <a:endParaRPr lang="es-E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764704"/>
            <a:ext cx="7235081" cy="547260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noProof="0" dirty="0" err="1" smtClean="0"/>
              <a:t>Haga</a:t>
            </a:r>
            <a:r>
              <a:rPr lang="ca-ES" noProof="0" dirty="0" smtClean="0"/>
              <a:t> clic para modificar el estilo de </a:t>
            </a:r>
            <a:r>
              <a:rPr lang="ca-ES" noProof="0" dirty="0" err="1" smtClean="0"/>
              <a:t>título</a:t>
            </a:r>
            <a:r>
              <a:rPr lang="ca-ES" noProof="0" dirty="0" smtClean="0"/>
              <a:t> del </a:t>
            </a:r>
            <a:r>
              <a:rPr lang="ca-ES" noProof="0" dirty="0" err="1" smtClean="0"/>
              <a:t>patrón</a:t>
            </a:r>
            <a:endParaRPr lang="ca-ES" noProof="0" dirty="0"/>
          </a:p>
        </p:txBody>
      </p:sp>
    </p:spTree>
    <p:extLst>
      <p:ext uri="{BB962C8B-B14F-4D97-AF65-F5344CB8AC3E}">
        <p14:creationId xmlns:p14="http://schemas.microsoft.com/office/powerpoint/2010/main" val="67578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 userDrawn="1"/>
        </p:nvSpPr>
        <p:spPr>
          <a:xfrm>
            <a:off x="395536" y="764705"/>
            <a:ext cx="648072" cy="5472607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vert27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TRAJECTÒRIA- DIVULGACIÓ</a:t>
            </a:r>
            <a:endParaRPr lang="es-E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764704"/>
            <a:ext cx="7235081" cy="547260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noProof="0" dirty="0" err="1" smtClean="0"/>
              <a:t>Haga</a:t>
            </a:r>
            <a:r>
              <a:rPr lang="ca-ES" noProof="0" dirty="0" smtClean="0"/>
              <a:t> clic para modificar el estilo de </a:t>
            </a:r>
            <a:r>
              <a:rPr lang="ca-ES" noProof="0" dirty="0" err="1" smtClean="0"/>
              <a:t>título</a:t>
            </a:r>
            <a:r>
              <a:rPr lang="ca-ES" noProof="0" dirty="0" smtClean="0"/>
              <a:t> del </a:t>
            </a:r>
            <a:r>
              <a:rPr lang="ca-ES" noProof="0" dirty="0" err="1" smtClean="0"/>
              <a:t>patrón</a:t>
            </a:r>
            <a:endParaRPr lang="ca-ES" noProof="0" dirty="0"/>
          </a:p>
        </p:txBody>
      </p:sp>
    </p:spTree>
    <p:extLst>
      <p:ext uri="{BB962C8B-B14F-4D97-AF65-F5344CB8AC3E}">
        <p14:creationId xmlns:p14="http://schemas.microsoft.com/office/powerpoint/2010/main" val="3970754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 userDrawn="1"/>
        </p:nvSpPr>
        <p:spPr>
          <a:xfrm>
            <a:off x="395536" y="764705"/>
            <a:ext cx="648072" cy="5472607"/>
          </a:xfrm>
          <a:prstGeom prst="rect">
            <a:avLst/>
          </a:prstGeom>
          <a:solidFill>
            <a:srgbClr val="F060E2"/>
          </a:solidFill>
          <a:ln w="127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vert27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TRAJECTÒRIA- FORMACIÓ</a:t>
            </a:r>
            <a:endParaRPr lang="es-E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5807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 userDrawn="1"/>
        </p:nvSpPr>
        <p:spPr>
          <a:xfrm>
            <a:off x="539552" y="1124744"/>
            <a:ext cx="648072" cy="5472607"/>
          </a:xfrm>
          <a:prstGeom prst="rect">
            <a:avLst/>
          </a:prstGeom>
          <a:solidFill>
            <a:srgbClr val="000099"/>
          </a:solidFill>
          <a:ln w="127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vert27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PROJECTES A DESENVOLUPAR 2015-2017</a:t>
            </a:r>
            <a:endParaRPr lang="es-E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8802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C4E8-74A1-4BA0-8773-6B723F0DA406}" type="datetimeFigureOut">
              <a:rPr lang="es-ES" smtClean="0"/>
              <a:t>07/04/2020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4E4F-6957-4A2A-A211-37C70D63E8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4240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 userDrawn="1"/>
        </p:nvSpPr>
        <p:spPr>
          <a:xfrm>
            <a:off x="395536" y="764705"/>
            <a:ext cx="648072" cy="5472607"/>
          </a:xfrm>
          <a:prstGeom prst="rect">
            <a:avLst/>
          </a:prstGeom>
          <a:solidFill>
            <a:srgbClr val="000099"/>
          </a:solidFill>
          <a:ln w="127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vert27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_tradnl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UNITAT SALUT INTEGRATIVA</a:t>
            </a:r>
            <a:endParaRPr lang="es-E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0260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 userDrawn="1"/>
        </p:nvSpPr>
        <p:spPr>
          <a:xfrm>
            <a:off x="467544" y="764704"/>
            <a:ext cx="648072" cy="5400600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vert27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_tradnl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VOLUNTARIAT DE SALUT</a:t>
            </a:r>
            <a:endParaRPr lang="es-E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6280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764704"/>
            <a:ext cx="7772400" cy="547260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dirty="0" smtClean="0"/>
              <a:t>Haga clic para modificar el </a:t>
            </a:r>
            <a:r>
              <a:rPr lang="ca-ES" noProof="0" dirty="0" smtClean="0"/>
              <a:t>estilo</a:t>
            </a:r>
            <a:r>
              <a:rPr lang="es-ES" dirty="0" smtClean="0"/>
              <a:t> de título del patrón</a:t>
            </a:r>
            <a:endParaRPr lang="es-ES" dirty="0"/>
          </a:p>
        </p:txBody>
      </p:sp>
      <p:sp>
        <p:nvSpPr>
          <p:cNvPr id="3" name="4 Marcador de fecha"/>
          <p:cNvSpPr>
            <a:spLocks noGrp="1"/>
          </p:cNvSpPr>
          <p:nvPr>
            <p:ph type="dt" sz="half" idx="10"/>
          </p:nvPr>
        </p:nvSpPr>
        <p:spPr>
          <a:xfrm>
            <a:off x="6372225" y="6381750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610039-88AB-4DDE-ADAA-687311AC2D27}" type="datetimeFigureOut">
              <a:rPr lang="es-ES"/>
              <a:pPr>
                <a:defRPr/>
              </a:pPr>
              <a:t>07/04/2020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686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C4E8-74A1-4BA0-8773-6B723F0DA406}" type="datetimeFigureOut">
              <a:rPr lang="es-ES" smtClean="0"/>
              <a:t>07/04/2020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4E4F-6957-4A2A-A211-37C70D63E8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925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C4E8-74A1-4BA0-8773-6B723F0DA406}" type="datetimeFigureOut">
              <a:rPr lang="es-ES" smtClean="0"/>
              <a:t>07/04/2020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4E4F-6957-4A2A-A211-37C70D63E8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7126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C4E8-74A1-4BA0-8773-6B723F0DA406}" type="datetimeFigureOut">
              <a:rPr lang="es-ES" smtClean="0"/>
              <a:t>07/04/2020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4E4F-6957-4A2A-A211-37C70D63E8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4776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C4E8-74A1-4BA0-8773-6B723F0DA406}" type="datetimeFigureOut">
              <a:rPr lang="es-ES" smtClean="0"/>
              <a:t>07/04/2020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4E4F-6957-4A2A-A211-37C70D63E8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9655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C4E8-74A1-4BA0-8773-6B723F0DA406}" type="datetimeFigureOut">
              <a:rPr lang="es-ES" smtClean="0"/>
              <a:t>07/04/2020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4E4F-6957-4A2A-A211-37C70D63E8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312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C4E8-74A1-4BA0-8773-6B723F0DA406}" type="datetimeFigureOut">
              <a:rPr lang="es-ES" smtClean="0"/>
              <a:t>07/04/2020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4E4F-6957-4A2A-A211-37C70D63E8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3859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C4E8-74A1-4BA0-8773-6B723F0DA406}" type="datetimeFigureOut">
              <a:rPr lang="es-ES" smtClean="0"/>
              <a:t>07/04/2020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4E4F-6957-4A2A-A211-37C70D63E8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23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1C4E8-74A1-4BA0-8773-6B723F0DA406}" type="datetimeFigureOut">
              <a:rPr lang="es-ES" smtClean="0"/>
              <a:t>07/04/2020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04E4F-6957-4A2A-A211-37C70D63E8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374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lutintegrativa.com/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source=images&amp;cd=&amp;cad=rja&amp;uact=8&amp;ved=0ahUKEwiKktKtqJDQAhUMOhQKHd7vC44QjRwIBw&amp;url=http://www.salvadormanjon.com/?p%3D810&amp;psig=AFQjCNGs0OJXsHVaSC9yTjQ-Pul1OPkO8Q&amp;ust=147839061272197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971600" y="2564904"/>
            <a:ext cx="7128792" cy="29337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eaLnBrk="1" hangingPunct="1">
              <a:lnSpc>
                <a:spcPct val="60000"/>
              </a:lnSpc>
            </a:pPr>
            <a:endParaRPr lang="ca-ES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60000"/>
              </a:lnSpc>
            </a:pPr>
            <a:endParaRPr lang="ca-ES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60000"/>
              </a:lnSpc>
            </a:pPr>
            <a:endParaRPr lang="es-ES_tradnl" sz="2000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60000"/>
              </a:lnSpc>
              <a:buNone/>
            </a:pPr>
            <a:endParaRPr lang="es-ES_tradnl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60000"/>
              </a:lnSpc>
            </a:pPr>
            <a:endParaRPr lang="es-ES_tradnl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60000"/>
              </a:lnSpc>
            </a:pPr>
            <a:endParaRPr lang="es-ES_tradnl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60000"/>
              </a:lnSpc>
            </a:pPr>
            <a:endParaRPr lang="es-ES_tradnl" sz="2000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60000"/>
              </a:lnSpc>
              <a:buNone/>
            </a:pPr>
            <a:r>
              <a:rPr lang="es-ES_tradnl" sz="2000" dirty="0" smtClean="0">
                <a:solidFill>
                  <a:schemeClr val="tx1"/>
                </a:solidFill>
              </a:rPr>
              <a:t>		</a:t>
            </a:r>
          </a:p>
          <a:p>
            <a:pPr marL="0" indent="0" eaLnBrk="1" hangingPunct="1">
              <a:lnSpc>
                <a:spcPct val="60000"/>
              </a:lnSpc>
              <a:buNone/>
            </a:pPr>
            <a:r>
              <a:rPr lang="es-ES_tradnl" sz="3100" b="1" dirty="0" smtClean="0"/>
              <a:t>Experiencia de salud integrativa en el Hospital de Terrassa</a:t>
            </a:r>
            <a:endParaRPr lang="es-ES_tradnl" sz="3100" b="1" dirty="0"/>
          </a:p>
          <a:p>
            <a:pPr marL="0" indent="0" eaLnBrk="1" hangingPunct="1">
              <a:lnSpc>
                <a:spcPct val="60000"/>
              </a:lnSpc>
              <a:buNone/>
            </a:pPr>
            <a:endParaRPr lang="es-ES_tradnl" sz="2000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60000"/>
              </a:lnSpc>
              <a:buNone/>
            </a:pPr>
            <a:endParaRPr lang="es-ES_tradnl" sz="2000" dirty="0"/>
          </a:p>
          <a:p>
            <a:pPr marL="0" indent="0" eaLnBrk="1" hangingPunct="1">
              <a:lnSpc>
                <a:spcPct val="60000"/>
              </a:lnSpc>
              <a:buNone/>
            </a:pPr>
            <a:endParaRPr lang="es-ES_tradnl" sz="2000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60000"/>
              </a:lnSpc>
              <a:buNone/>
            </a:pPr>
            <a:r>
              <a:rPr lang="es-ES_tradnl" sz="2000" dirty="0" smtClean="0"/>
              <a:t>		</a:t>
            </a:r>
          </a:p>
          <a:p>
            <a:pPr marL="0" indent="0" eaLnBrk="1" hangingPunct="1">
              <a:lnSpc>
                <a:spcPct val="60000"/>
              </a:lnSpc>
              <a:buNone/>
            </a:pPr>
            <a:r>
              <a:rPr lang="es-ES_tradnl" sz="2000" dirty="0"/>
              <a:t>	</a:t>
            </a:r>
            <a:r>
              <a:rPr lang="es-ES_tradnl" sz="2000" dirty="0" smtClean="0"/>
              <a:t>	Cristina Abadía Castelló</a:t>
            </a:r>
            <a:endParaRPr lang="es-ES_tradnl" sz="2000" dirty="0"/>
          </a:p>
          <a:p>
            <a:pPr marL="0" indent="0" eaLnBrk="1" hangingPunct="1">
              <a:lnSpc>
                <a:spcPct val="60000"/>
              </a:lnSpc>
              <a:buNone/>
            </a:pPr>
            <a:endParaRPr lang="es-ES_tradnl" sz="2000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60000"/>
              </a:lnSpc>
              <a:buNone/>
            </a:pPr>
            <a:r>
              <a:rPr lang="es-ES_tradnl" sz="2000" dirty="0" smtClean="0">
                <a:solidFill>
                  <a:schemeClr val="tx1"/>
                </a:solidFill>
              </a:rPr>
              <a:t>		Comité de Salud Integrativa</a:t>
            </a:r>
          </a:p>
          <a:p>
            <a:pPr marL="0" indent="0" eaLnBrk="1" hangingPunct="1">
              <a:lnSpc>
                <a:spcPct val="60000"/>
              </a:lnSpc>
              <a:buNone/>
            </a:pPr>
            <a:endParaRPr lang="es-ES_tradnl" sz="2000" dirty="0"/>
          </a:p>
          <a:p>
            <a:pPr marL="0" indent="0" eaLnBrk="1" hangingPunct="1">
              <a:lnSpc>
                <a:spcPct val="60000"/>
              </a:lnSpc>
              <a:buNone/>
            </a:pPr>
            <a:r>
              <a:rPr lang="es-ES_tradnl" sz="2000" dirty="0"/>
              <a:t>	 </a:t>
            </a:r>
            <a:r>
              <a:rPr lang="es-ES_tradnl" sz="2000" dirty="0" smtClean="0"/>
              <a:t>                      </a:t>
            </a:r>
            <a:r>
              <a:rPr lang="es-ES_tradnl" sz="2000" dirty="0" err="1" smtClean="0"/>
              <a:t>Consorci</a:t>
            </a:r>
            <a:r>
              <a:rPr lang="es-ES_tradnl" sz="2000" dirty="0" smtClean="0"/>
              <a:t>  </a:t>
            </a:r>
            <a:r>
              <a:rPr lang="es-ES_tradnl" sz="2000" dirty="0" err="1" smtClean="0"/>
              <a:t>Sanitari</a:t>
            </a:r>
            <a:r>
              <a:rPr lang="es-ES_tradnl" sz="2000" dirty="0" smtClean="0"/>
              <a:t> de Terrassa</a:t>
            </a:r>
            <a:endParaRPr lang="es-ES_tradnl" sz="2000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60000"/>
              </a:lnSpc>
              <a:buNone/>
            </a:pPr>
            <a:endParaRPr lang="es-ES_tradnl" sz="2000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60000"/>
              </a:lnSpc>
              <a:buNone/>
            </a:pPr>
            <a:r>
              <a:rPr lang="es-ES_tradnl" sz="2000" dirty="0" smtClean="0">
                <a:solidFill>
                  <a:schemeClr val="tx1"/>
                </a:solidFill>
              </a:rPr>
              <a:t>		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128792" cy="178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14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IMG_149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1746250" y="1340768"/>
            <a:ext cx="6035675" cy="4525963"/>
          </a:xfrm>
        </p:spPr>
      </p:pic>
      <p:pic>
        <p:nvPicPr>
          <p:cNvPr id="6" name="Picture 2" descr="C:\Users\Ester\Desktop\PREMSA DEL DIA\nice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620713"/>
            <a:ext cx="1981200" cy="4953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827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IMG_150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1619672" y="1412776"/>
            <a:ext cx="6035675" cy="4525962"/>
          </a:xfrm>
        </p:spPr>
      </p:pic>
      <p:pic>
        <p:nvPicPr>
          <p:cNvPr id="6" name="Picture 2" descr="C:\Users\Ester\Desktop\PREMSA DEL DIA\nice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620713"/>
            <a:ext cx="1981200" cy="4953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0620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hildren [Vista protegida] - Microsoft PowerPoi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48680"/>
            <a:ext cx="6999178" cy="5400600"/>
          </a:xfrm>
          <a:prstGeom prst="rect">
            <a:avLst/>
          </a:prstGeom>
        </p:spPr>
      </p:pic>
      <p:sp>
        <p:nvSpPr>
          <p:cNvPr id="4" name="3 Elipse"/>
          <p:cNvSpPr/>
          <p:nvPr/>
        </p:nvSpPr>
        <p:spPr>
          <a:xfrm>
            <a:off x="2195736" y="4437112"/>
            <a:ext cx="554461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801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proving-supportive-and-palliative-care-for-adults-with-cancer-773375005.pdf - Adobe Read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5" y="332656"/>
            <a:ext cx="3492896" cy="3247619"/>
          </a:xfrm>
          <a:prstGeom prst="rect">
            <a:avLst/>
          </a:prstGeom>
        </p:spPr>
      </p:pic>
      <p:pic>
        <p:nvPicPr>
          <p:cNvPr id="4" name="3 Imagen" descr="draft-scope-2.pdf - Adobe Read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360266"/>
            <a:ext cx="5754263" cy="4440018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 flipH="1">
            <a:off x="3419872" y="4036505"/>
            <a:ext cx="4141574" cy="1845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089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https://www.cnhc.org.uk/assets/pdf/7-124.pdf - Internet Explor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40" y="556889"/>
            <a:ext cx="6913484" cy="5334478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>
            <a:off x="1259632" y="3212976"/>
            <a:ext cx="2664296" cy="2009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88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NICE keeps 2004 guidance on supportive and palliative care which covers complementary therapy – - Internet Explor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48680"/>
            <a:ext cx="7072404" cy="545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ster\Desktop\PREMSA DEL DIA\nice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620713"/>
            <a:ext cx="1981200" cy="4953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7" name="3 Título"/>
          <p:cNvSpPr txBox="1">
            <a:spLocks/>
          </p:cNvSpPr>
          <p:nvPr/>
        </p:nvSpPr>
        <p:spPr>
          <a:xfrm>
            <a:off x="1979712" y="296863"/>
            <a:ext cx="6984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a-ES" sz="3200" b="1" dirty="0" smtClean="0"/>
              <a:t>Modelo </a:t>
            </a:r>
            <a:r>
              <a:rPr lang="ca-ES" sz="3200" b="1" dirty="0" err="1" smtClean="0"/>
              <a:t>inglés</a:t>
            </a:r>
            <a:r>
              <a:rPr lang="ca-ES" sz="3200" b="1" dirty="0" smtClean="0"/>
              <a:t>-NICE </a:t>
            </a:r>
            <a:r>
              <a:rPr lang="ca-ES" sz="3200" b="1" dirty="0" err="1" smtClean="0"/>
              <a:t>guideline</a:t>
            </a:r>
            <a:endParaRPr lang="ca-ES" sz="3200" b="1" dirty="0"/>
          </a:p>
        </p:txBody>
      </p:sp>
      <p:pic>
        <p:nvPicPr>
          <p:cNvPr id="2" name="1 Imagen" descr="improving-supportive-and-palliative-care-for-adults-with-cancer-773375005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50" y="1196752"/>
            <a:ext cx="6192914" cy="4778483"/>
          </a:xfrm>
          <a:prstGeom prst="rect">
            <a:avLst/>
          </a:prstGeom>
        </p:spPr>
      </p:pic>
      <p:sp>
        <p:nvSpPr>
          <p:cNvPr id="3" name="2 Elipse"/>
          <p:cNvSpPr/>
          <p:nvPr/>
        </p:nvSpPr>
        <p:spPr>
          <a:xfrm>
            <a:off x="3671900" y="1772816"/>
            <a:ext cx="3600400" cy="2016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8 Conector recto"/>
          <p:cNvCxnSpPr/>
          <p:nvPr/>
        </p:nvCxnSpPr>
        <p:spPr>
          <a:xfrm>
            <a:off x="4067944" y="4149080"/>
            <a:ext cx="2448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3995936" y="4293096"/>
            <a:ext cx="1944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3995936" y="4725144"/>
            <a:ext cx="259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85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ster\Desktop\PREMSA DEL DIA\nice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620713"/>
            <a:ext cx="1981200" cy="4953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230408" name="1 CuadroTexto"/>
          <p:cNvSpPr txBox="1">
            <a:spLocks noChangeArrowheads="1"/>
          </p:cNvSpPr>
          <p:nvPr/>
        </p:nvSpPr>
        <p:spPr bwMode="auto">
          <a:xfrm>
            <a:off x="827584" y="5148036"/>
            <a:ext cx="7128792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  <a:latin typeface="Calibri" pitchFamily="34" charset="0"/>
              </a:rPr>
              <a:t>Las terapias que pretendan aliviar, en lugar de curar, deberían estar sujetas a normas menos estrictas de evidencia</a:t>
            </a:r>
            <a:endParaRPr lang="es-ES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3 Título"/>
          <p:cNvSpPr txBox="1">
            <a:spLocks/>
          </p:cNvSpPr>
          <p:nvPr/>
        </p:nvSpPr>
        <p:spPr>
          <a:xfrm>
            <a:off x="1979712" y="296863"/>
            <a:ext cx="6984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a-ES" sz="3200" b="1" dirty="0" smtClean="0"/>
              <a:t>Modelo </a:t>
            </a:r>
            <a:r>
              <a:rPr lang="ca-ES" sz="3200" b="1" dirty="0" err="1" smtClean="0"/>
              <a:t>inglés</a:t>
            </a:r>
            <a:r>
              <a:rPr lang="ca-ES" sz="3200" b="1" dirty="0" smtClean="0"/>
              <a:t>-NICE </a:t>
            </a:r>
            <a:r>
              <a:rPr lang="ca-ES" sz="3200" b="1" dirty="0" err="1" smtClean="0"/>
              <a:t>guideline</a:t>
            </a:r>
            <a:endParaRPr lang="ca-ES" sz="3200" b="1" dirty="0"/>
          </a:p>
        </p:txBody>
      </p:sp>
      <p:pic>
        <p:nvPicPr>
          <p:cNvPr id="8" name="7 Imagen" descr="improving-supportive-and-palliative-care-for-adults-with-cancer-773375005.pdf - Adobe Read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49" y="1373647"/>
            <a:ext cx="5395663" cy="3774389"/>
          </a:xfrm>
          <a:prstGeom prst="rect">
            <a:avLst/>
          </a:prstGeom>
        </p:spPr>
      </p:pic>
      <p:sp>
        <p:nvSpPr>
          <p:cNvPr id="10" name="9 Elipse"/>
          <p:cNvSpPr/>
          <p:nvPr/>
        </p:nvSpPr>
        <p:spPr>
          <a:xfrm>
            <a:off x="1979710" y="3140968"/>
            <a:ext cx="4162927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786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Bases científicas de la Medicina Integrativa - Internet Explor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0"/>
            <a:ext cx="8887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omplementary and alternative medicine - Mayo Clinic - Internet Explor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0"/>
            <a:ext cx="8887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0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3 Marcador de contenido"/>
          <p:cNvSpPr txBox="1">
            <a:spLocks/>
          </p:cNvSpPr>
          <p:nvPr/>
        </p:nvSpPr>
        <p:spPr>
          <a:xfrm>
            <a:off x="457200" y="1196752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 typeface="Arial" charset="0"/>
              <a:buNone/>
              <a:defRPr/>
            </a:pP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Nuestra postura </a:t>
            </a:r>
            <a:endParaRPr lang="es-E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4" descr="http://t1.gstatic.com/images?q=tbn:ANd9GcTpdSSYGzGN_IGRdhHorPv6NObNl25qiFKHEpFCSIiBqfA9ul7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5816" y="2348880"/>
            <a:ext cx="3754438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240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mplementary and alternative medicine - Mayo Clinic - Internet Explor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0"/>
            <a:ext cx="8887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0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Discover What Integrative Medicine Is | MD Anderson Cancer Center - Internet Explor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0"/>
            <a:ext cx="8887968" cy="6858000"/>
          </a:xfrm>
          <a:prstGeom prst="rect">
            <a:avLst/>
          </a:prstGeom>
        </p:spPr>
      </p:pic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096" y="4477430"/>
            <a:ext cx="4397121" cy="220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1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Integrative Medicine | Memorial Sloan Kettering Cancer Center - Internet Explor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0"/>
            <a:ext cx="8887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2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401" y="929430"/>
            <a:ext cx="6005080" cy="48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2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47" y="967535"/>
            <a:ext cx="6134632" cy="47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1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60" y="1376958"/>
            <a:ext cx="6697006" cy="363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56878"/>
            <a:ext cx="5854011" cy="3154626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933056"/>
            <a:ext cx="6106038" cy="181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4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http://apps.who.int/medicinedocs/documents/s21201es/s21201es.pdf - Internet Explor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249" y="1189202"/>
            <a:ext cx="5966342" cy="404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apps.who.int/medicinedocs/documents/s21201es/s21201es.pdf - Internet Explor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4" y="425322"/>
            <a:ext cx="2256211" cy="152776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49" y="1187779"/>
            <a:ext cx="6835514" cy="45257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Elipse"/>
          <p:cNvSpPr/>
          <p:nvPr/>
        </p:nvSpPr>
        <p:spPr>
          <a:xfrm>
            <a:off x="1835697" y="1700808"/>
            <a:ext cx="6768752" cy="22322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4 Conector recto"/>
          <p:cNvCxnSpPr/>
          <p:nvPr/>
        </p:nvCxnSpPr>
        <p:spPr>
          <a:xfrm>
            <a:off x="2123728" y="4509120"/>
            <a:ext cx="36724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26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apps.who.int/medicinedocs/documents/s21201es/s21201es.pdf - Internet Explor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99" y="568197"/>
            <a:ext cx="2255534" cy="152730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81" y="568196"/>
            <a:ext cx="4871793" cy="53563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216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971600" y="1124744"/>
            <a:ext cx="7210425" cy="4525963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ca-ES" sz="2000" b="1" dirty="0" smtClean="0"/>
              <a:t>      ESTUDIO DE INTERVENCIÓN MEDIANTE ARMONIZACIÓN ENERGÉTICA EN PACIENTES DIAGNOSTICADAS DE CANCER DE MAMA POST-TRATAMIENTO CONVENCIONAL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ca-ES" sz="2000" b="1" dirty="0" smtClean="0"/>
              <a:t>  </a:t>
            </a:r>
            <a:endParaRPr lang="es-ES" sz="2000" dirty="0" smtClean="0"/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es-ES" sz="2000" dirty="0" smtClean="0"/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es-ES" sz="2000" dirty="0" smtClean="0"/>
              <a:t>Diseño : 2009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es-ES" sz="2000" dirty="0" smtClean="0"/>
              <a:t>CEIC: Aprobado en fecha 30-11-2009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es-ES" sz="2000" dirty="0" smtClean="0"/>
              <a:t>Inicio: Abril 2010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es-ES" sz="2000" dirty="0" smtClean="0"/>
              <a:t>Fin: Julio 2012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ca-ES" sz="2000" dirty="0" smtClean="0"/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ca-ES" sz="2000" dirty="0" err="1" smtClean="0"/>
              <a:t>Objetivo</a:t>
            </a:r>
            <a:r>
              <a:rPr lang="ca-ES" sz="2000" dirty="0" smtClean="0"/>
              <a:t>: Estudio de </a:t>
            </a:r>
            <a:r>
              <a:rPr lang="ca-ES" sz="2000" dirty="0" err="1" smtClean="0"/>
              <a:t>intervención</a:t>
            </a:r>
            <a:r>
              <a:rPr lang="ca-ES" sz="2000" dirty="0" smtClean="0"/>
              <a:t> con la </a:t>
            </a:r>
            <a:r>
              <a:rPr lang="ca-ES" sz="2000" dirty="0" err="1" smtClean="0"/>
              <a:t>finalidad</a:t>
            </a:r>
            <a:r>
              <a:rPr lang="ca-ES" sz="2000" dirty="0" smtClean="0"/>
              <a:t> de observar si se </a:t>
            </a:r>
            <a:r>
              <a:rPr lang="ca-ES" sz="2000" dirty="0" err="1" smtClean="0"/>
              <a:t>produce</a:t>
            </a:r>
            <a:r>
              <a:rPr lang="ca-ES" sz="2000" dirty="0" smtClean="0"/>
              <a:t> </a:t>
            </a:r>
            <a:r>
              <a:rPr lang="ca-ES" sz="2000" dirty="0" err="1" smtClean="0"/>
              <a:t>mejora</a:t>
            </a:r>
            <a:r>
              <a:rPr lang="ca-ES" sz="2000" dirty="0" smtClean="0"/>
              <a:t> en </a:t>
            </a:r>
            <a:r>
              <a:rPr lang="ca-ES" sz="2000" dirty="0" err="1" smtClean="0"/>
              <a:t>aspectos</a:t>
            </a:r>
            <a:r>
              <a:rPr lang="ca-ES" sz="2000" dirty="0" smtClean="0"/>
              <a:t> como la fatiga, </a:t>
            </a:r>
            <a:r>
              <a:rPr lang="ca-ES" sz="2000" dirty="0" err="1" smtClean="0"/>
              <a:t>ansiedad</a:t>
            </a:r>
            <a:r>
              <a:rPr lang="ca-ES" sz="2000" dirty="0" smtClean="0"/>
              <a:t> o </a:t>
            </a:r>
            <a:r>
              <a:rPr lang="ca-ES" sz="2000" dirty="0" err="1" smtClean="0"/>
              <a:t>tristeza</a:t>
            </a:r>
            <a:r>
              <a:rPr lang="ca-ES" sz="2000" dirty="0" smtClean="0"/>
              <a:t> que </a:t>
            </a:r>
            <a:r>
              <a:rPr lang="ca-ES" sz="2000" dirty="0" err="1" smtClean="0"/>
              <a:t>refieren</a:t>
            </a:r>
            <a:r>
              <a:rPr lang="ca-ES" sz="2000" dirty="0" smtClean="0"/>
              <a:t> las </a:t>
            </a:r>
            <a:r>
              <a:rPr lang="ca-ES" sz="2000" dirty="0" err="1" smtClean="0"/>
              <a:t>pacientes</a:t>
            </a:r>
            <a:r>
              <a:rPr lang="ca-ES" sz="2000" dirty="0" smtClean="0"/>
              <a:t> </a:t>
            </a:r>
            <a:r>
              <a:rPr lang="ca-ES" sz="2000" dirty="0" err="1" smtClean="0"/>
              <a:t>diagnosticadas</a:t>
            </a:r>
            <a:r>
              <a:rPr lang="ca-ES" sz="2000" dirty="0" smtClean="0"/>
              <a:t> de </a:t>
            </a:r>
            <a:r>
              <a:rPr lang="ca-ES" sz="2000" dirty="0" err="1" smtClean="0"/>
              <a:t>cáncer</a:t>
            </a:r>
            <a:r>
              <a:rPr lang="ca-ES" sz="2000" dirty="0" smtClean="0"/>
              <a:t> de mama, una </a:t>
            </a:r>
            <a:r>
              <a:rPr lang="ca-ES" sz="2000" dirty="0" err="1" smtClean="0"/>
              <a:t>vez</a:t>
            </a:r>
            <a:r>
              <a:rPr lang="ca-ES" sz="2000" dirty="0" smtClean="0"/>
              <a:t> </a:t>
            </a:r>
            <a:r>
              <a:rPr lang="ca-ES" sz="2000" dirty="0" err="1" smtClean="0"/>
              <a:t>recibido</a:t>
            </a:r>
            <a:r>
              <a:rPr lang="ca-ES" sz="2000" dirty="0" smtClean="0"/>
              <a:t> el </a:t>
            </a:r>
            <a:r>
              <a:rPr lang="ca-ES" sz="2000" dirty="0" err="1" smtClean="0"/>
              <a:t>tratamiento</a:t>
            </a:r>
            <a:r>
              <a:rPr lang="ca-ES" sz="2000" dirty="0" smtClean="0"/>
              <a:t> con </a:t>
            </a:r>
            <a:r>
              <a:rPr lang="ca-ES" sz="2000" dirty="0" err="1" smtClean="0"/>
              <a:t>quimioterapia</a:t>
            </a:r>
            <a:r>
              <a:rPr lang="ca-ES" sz="2000" dirty="0" smtClean="0"/>
              <a:t>.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16399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apps.who.int/medicinedocs/documents/s21201es/s21201es.pdf - Internet Explor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99" y="568197"/>
            <a:ext cx="2255534" cy="152730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75713"/>
            <a:ext cx="6696075" cy="415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5044" y="2876422"/>
            <a:ext cx="2157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30. BMJ,2003. 326: 911-916</a:t>
            </a:r>
            <a:endParaRPr lang="es-ES" sz="1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9496" y="3382309"/>
            <a:ext cx="215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31. </a:t>
            </a:r>
            <a:r>
              <a:rPr lang="es-ES" sz="1200" dirty="0" err="1" smtClean="0"/>
              <a:t>European</a:t>
            </a:r>
            <a:r>
              <a:rPr lang="es-ES" sz="1200" dirty="0" smtClean="0"/>
              <a:t>  </a:t>
            </a:r>
            <a:r>
              <a:rPr lang="es-ES" sz="1200" dirty="0" err="1" smtClean="0"/>
              <a:t>Journal</a:t>
            </a:r>
            <a:r>
              <a:rPr lang="es-ES" sz="1200" dirty="0" smtClean="0"/>
              <a:t> of </a:t>
            </a:r>
          </a:p>
          <a:p>
            <a:r>
              <a:rPr lang="es-ES" sz="1200" dirty="0" err="1" smtClean="0"/>
              <a:t>Health</a:t>
            </a:r>
            <a:r>
              <a:rPr lang="es-ES" sz="1200" dirty="0" smtClean="0"/>
              <a:t>  </a:t>
            </a:r>
            <a:r>
              <a:rPr lang="es-ES" sz="1200" dirty="0" err="1" smtClean="0"/>
              <a:t>Economics</a:t>
            </a:r>
            <a:r>
              <a:rPr lang="es-ES" sz="1200" dirty="0" smtClean="0"/>
              <a:t>, 2012, 13:769-776</a:t>
            </a:r>
            <a:endParaRPr lang="es-ES" sz="1200" dirty="0"/>
          </a:p>
        </p:txBody>
      </p:sp>
      <p:sp>
        <p:nvSpPr>
          <p:cNvPr id="3" name="2 Elipse"/>
          <p:cNvSpPr/>
          <p:nvPr/>
        </p:nvSpPr>
        <p:spPr>
          <a:xfrm>
            <a:off x="2195736" y="1578834"/>
            <a:ext cx="3082350" cy="3513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6 Conector recto"/>
          <p:cNvCxnSpPr/>
          <p:nvPr/>
        </p:nvCxnSpPr>
        <p:spPr>
          <a:xfrm flipH="1">
            <a:off x="5580112" y="3075709"/>
            <a:ext cx="157807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H="1">
            <a:off x="5354851" y="3318555"/>
            <a:ext cx="157807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flipH="1">
            <a:off x="2192386" y="3585590"/>
            <a:ext cx="157807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3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apps.who.int/medicinedocs/documents/s21201es/s21201es.pdf - Internet Explor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74" y="419744"/>
            <a:ext cx="2255534" cy="152730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87" y="1988840"/>
            <a:ext cx="7043738" cy="394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1691680" y="3919129"/>
            <a:ext cx="6768752" cy="8060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u="sng" dirty="0"/>
          </a:p>
        </p:txBody>
      </p:sp>
      <p:sp>
        <p:nvSpPr>
          <p:cNvPr id="3" name="2 Elipse"/>
          <p:cNvSpPr/>
          <p:nvPr/>
        </p:nvSpPr>
        <p:spPr>
          <a:xfrm>
            <a:off x="5940152" y="5401220"/>
            <a:ext cx="2232248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29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apps.who.int/medicinedocs/documents/s21201es/s21201es.pdf - Internet Explor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99" y="568197"/>
            <a:ext cx="2255534" cy="152730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89391"/>
            <a:ext cx="6583656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1619672" y="3709986"/>
            <a:ext cx="6929059" cy="7991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4 Conector recto"/>
          <p:cNvCxnSpPr/>
          <p:nvPr/>
        </p:nvCxnSpPr>
        <p:spPr>
          <a:xfrm>
            <a:off x="2771800" y="4653136"/>
            <a:ext cx="27363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11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apps.who.int/medicinedocs/documents/s21201es/s21201es.pdf - Internet Explor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99" y="568197"/>
            <a:ext cx="2255534" cy="152730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4" y="2400299"/>
            <a:ext cx="6981912" cy="26574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</p:pic>
      <p:sp>
        <p:nvSpPr>
          <p:cNvPr id="2" name="1 Elipse"/>
          <p:cNvSpPr/>
          <p:nvPr/>
        </p:nvSpPr>
        <p:spPr>
          <a:xfrm>
            <a:off x="1907704" y="4509120"/>
            <a:ext cx="4176464" cy="3648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4 Conector recto"/>
          <p:cNvCxnSpPr/>
          <p:nvPr/>
        </p:nvCxnSpPr>
        <p:spPr>
          <a:xfrm>
            <a:off x="1835696" y="4221088"/>
            <a:ext cx="54726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03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681242128"/>
              </p:ext>
            </p:extLst>
          </p:nvPr>
        </p:nvGraphicFramePr>
        <p:xfrm>
          <a:off x="1907704" y="14847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1475656" y="476672"/>
            <a:ext cx="6048672" cy="9842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a-ES" sz="2000" dirty="0" err="1" smtClean="0"/>
              <a:t>Comité</a:t>
            </a:r>
            <a:r>
              <a:rPr lang="ca-ES" sz="2000" dirty="0" smtClean="0"/>
              <a:t> de Salud Integrativa.  </a:t>
            </a:r>
            <a:r>
              <a:rPr lang="ca-ES" sz="2000" dirty="0" err="1" smtClean="0"/>
              <a:t>Aprobación</a:t>
            </a:r>
            <a:r>
              <a:rPr lang="ca-ES" sz="2000" dirty="0" smtClean="0"/>
              <a:t>  25-02-2013 </a:t>
            </a:r>
          </a:p>
        </p:txBody>
      </p:sp>
    </p:spTree>
    <p:extLst>
      <p:ext uri="{BB962C8B-B14F-4D97-AF65-F5344CB8AC3E}">
        <p14:creationId xmlns:p14="http://schemas.microsoft.com/office/powerpoint/2010/main" val="309832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7" name="Imagen 4" descr="Sessió extraord. 20-06-13 copia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981075"/>
            <a:ext cx="3816350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268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2" descr="anunaci medicina hipocràtica.pdf"/>
          <p:cNvPicPr>
            <a:picLocks noGrp="1" noChangeAspect="1"/>
          </p:cNvPicPr>
          <p:nvPr>
            <p:ph idx="4294967295"/>
          </p:nvPr>
        </p:nvPicPr>
        <p:blipFill>
          <a:blip>
            <a:extLst/>
          </a:blip>
          <a:srcRect/>
          <a:stretch>
            <a:fillRect/>
          </a:stretch>
        </p:blipFill>
        <p:spPr bwMode="auto">
          <a:xfrm>
            <a:off x="2267744" y="620688"/>
            <a:ext cx="4019550" cy="5360988"/>
          </a:xfrm>
          <a:noFill/>
          <a:extLst/>
        </p:spPr>
      </p:pic>
    </p:spTree>
    <p:extLst>
      <p:ext uri="{BB962C8B-B14F-4D97-AF65-F5344CB8AC3E}">
        <p14:creationId xmlns:p14="http://schemas.microsoft.com/office/powerpoint/2010/main" val="73671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051720" y="548680"/>
            <a:ext cx="3806825" cy="5360987"/>
          </a:xfrm>
          <a:noFill/>
          <a:extLst/>
        </p:spPr>
      </p:pic>
    </p:spTree>
    <p:extLst>
      <p:ext uri="{BB962C8B-B14F-4D97-AF65-F5344CB8AC3E}">
        <p14:creationId xmlns:p14="http://schemas.microsoft.com/office/powerpoint/2010/main" val="319816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arcador de contenido 4" descr="Sessió 30-01 Dr R Bayés.pd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99792" y="692696"/>
            <a:ext cx="3816350" cy="5360988"/>
          </a:xfrm>
          <a:noFill/>
          <a:ln>
            <a:miter lim="800000"/>
            <a:headEnd/>
            <a:tailEnd/>
          </a:ln>
          <a:effectLst>
            <a:outerShdw dist="228601" dir="2700000" algn="ctr" rotWithShape="0">
              <a:srgbClr val="000000">
                <a:alpha val="29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912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 idx="4294967295"/>
          </p:nvPr>
        </p:nvSpPr>
        <p:spPr>
          <a:xfrm>
            <a:off x="539552" y="476672"/>
            <a:ext cx="7776864" cy="4671064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i="1" dirty="0"/>
              <a:t/>
            </a:r>
            <a:br>
              <a:rPr lang="es-ES" sz="2400" i="1" dirty="0"/>
            </a:br>
            <a:r>
              <a:rPr lang="es-ES" sz="2400" i="1" dirty="0" smtClean="0"/>
              <a:t>- I </a:t>
            </a:r>
            <a:r>
              <a:rPr lang="es-ES" sz="2400" i="1" dirty="0"/>
              <a:t>JORNADA DE SALUT INTEGRATIVA: </a:t>
            </a:r>
            <a:r>
              <a:rPr lang="es-ES" sz="2400" i="1" dirty="0" smtClean="0"/>
              <a:t>Sumando hacia el futuro  </a:t>
            </a:r>
            <a:r>
              <a:rPr lang="es-ES" sz="2400" dirty="0"/>
              <a:t>(18-10-13)</a:t>
            </a:r>
            <a:br>
              <a:rPr lang="es-ES" sz="2400" dirty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/>
              <a:t>- II </a:t>
            </a:r>
            <a:r>
              <a:rPr lang="es-ES" sz="2400" i="1" dirty="0"/>
              <a:t>JORNADA DE SALUT INTEGRATIVA: </a:t>
            </a:r>
            <a:r>
              <a:rPr lang="es-ES" sz="2400" i="1" dirty="0" smtClean="0"/>
              <a:t>Compartiendo experiencias </a:t>
            </a:r>
            <a:r>
              <a:rPr lang="es-ES" sz="2400" dirty="0"/>
              <a:t>(17-10-14)</a:t>
            </a:r>
            <a:br>
              <a:rPr lang="es-ES" sz="2400" dirty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 smtClean="0"/>
              <a:t>- III </a:t>
            </a:r>
            <a:r>
              <a:rPr lang="es-ES" sz="2400" dirty="0"/>
              <a:t>JORNADA DE SALUT INTEGRATIVA: 13-11-15</a:t>
            </a:r>
            <a:br>
              <a:rPr lang="es-ES" sz="2400" dirty="0"/>
            </a:br>
            <a:r>
              <a:rPr lang="es-ES" sz="2400" dirty="0"/>
              <a:t>	   El </a:t>
            </a:r>
            <a:r>
              <a:rPr lang="es-ES" sz="2400" dirty="0" smtClean="0"/>
              <a:t>nuevo paradigma</a:t>
            </a:r>
            <a:r>
              <a:rPr lang="es-ES" sz="2400" dirty="0"/>
              <a:t>: una </a:t>
            </a:r>
            <a:r>
              <a:rPr lang="es-ES" sz="2400" dirty="0" smtClean="0"/>
              <a:t>realidad</a:t>
            </a:r>
            <a:endParaRPr lang="es-ES" sz="2400" dirty="0"/>
          </a:p>
        </p:txBody>
      </p:sp>
      <p:sp>
        <p:nvSpPr>
          <p:cNvPr id="17" name="CuadroTexto 1"/>
          <p:cNvSpPr txBox="1">
            <a:spLocks noChangeArrowheads="1"/>
          </p:cNvSpPr>
          <p:nvPr/>
        </p:nvSpPr>
        <p:spPr bwMode="auto">
          <a:xfrm>
            <a:off x="2483769" y="4725144"/>
            <a:ext cx="44644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rgbClr val="200FA1"/>
                </a:solidFill>
                <a:latin typeface="Calibri" pitchFamily="34" charset="0"/>
                <a:hlinkClick r:id="rId2"/>
              </a:rPr>
              <a:t>www.salutintegrativa.com</a:t>
            </a:r>
            <a:endParaRPr lang="es-ES" sz="2400" b="1" dirty="0" smtClean="0">
              <a:solidFill>
                <a:srgbClr val="200FA1"/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rgbClr val="200FA1"/>
                </a:solidFill>
                <a:latin typeface="Calibri" pitchFamily="34" charset="0"/>
              </a:rPr>
              <a:t>comitesalutintegrativa@cst.cat</a:t>
            </a:r>
            <a:endParaRPr lang="es-ES" sz="2400" b="1" dirty="0">
              <a:solidFill>
                <a:srgbClr val="200FA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46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idx="4294967295"/>
          </p:nvPr>
        </p:nvSpPr>
        <p:spPr>
          <a:xfrm>
            <a:off x="1187624" y="1052736"/>
            <a:ext cx="7210425" cy="45259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70000"/>
              </a:lnSpc>
              <a:buFont typeface="Arial" charset="0"/>
              <a:buNone/>
              <a:defRPr/>
            </a:pPr>
            <a:endParaRPr lang="es-ES" sz="1900" dirty="0" smtClean="0"/>
          </a:p>
          <a:p>
            <a:pPr eaLnBrk="1" hangingPunct="1">
              <a:lnSpc>
                <a:spcPct val="70000"/>
              </a:lnSpc>
              <a:buFont typeface="Arial" charset="0"/>
              <a:buNone/>
              <a:defRPr/>
            </a:pPr>
            <a:r>
              <a:rPr lang="es-ES" sz="1900" dirty="0" smtClean="0"/>
              <a:t>Número pacientes contactadas: 52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  <a:defRPr/>
            </a:pPr>
            <a:endParaRPr lang="es-ES" sz="1900" dirty="0" smtClean="0"/>
          </a:p>
          <a:p>
            <a:pPr eaLnBrk="1" hangingPunct="1">
              <a:lnSpc>
                <a:spcPct val="70000"/>
              </a:lnSpc>
              <a:buFont typeface="Arial" charset="0"/>
              <a:buNone/>
              <a:defRPr/>
            </a:pPr>
            <a:r>
              <a:rPr lang="es-ES" sz="1900" dirty="0" smtClean="0"/>
              <a:t>Número pacientes incluidas: 34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  <a:defRPr/>
            </a:pPr>
            <a:endParaRPr lang="es-ES" sz="1900" dirty="0" smtClean="0"/>
          </a:p>
          <a:p>
            <a:pPr eaLnBrk="1" hangingPunct="1">
              <a:lnSpc>
                <a:spcPct val="70000"/>
              </a:lnSpc>
              <a:buFont typeface="Arial" charset="0"/>
              <a:buNone/>
              <a:defRPr/>
            </a:pPr>
            <a:r>
              <a:rPr lang="es-ES" sz="1900" dirty="0" smtClean="0"/>
              <a:t>Número pacientes no incluidas: 18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  <a:defRPr/>
            </a:pPr>
            <a:r>
              <a:rPr lang="es-ES" sz="1900" dirty="0" smtClean="0"/>
              <a:t>	5(27,7%) rechazan; 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  <a:defRPr/>
            </a:pPr>
            <a:r>
              <a:rPr lang="es-ES" sz="1900" dirty="0" smtClean="0"/>
              <a:t>	5(27,7% ) no posible por conciliación; 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  <a:defRPr/>
            </a:pPr>
            <a:r>
              <a:rPr lang="es-ES" sz="1900" dirty="0" smtClean="0"/>
              <a:t>	6(33.3% ) no cumplen criterios; 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  <a:defRPr/>
            </a:pPr>
            <a:r>
              <a:rPr lang="es-ES" sz="1900" dirty="0" smtClean="0"/>
              <a:t>	1(5.55%) incluidos en otro estudio;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  <a:defRPr/>
            </a:pPr>
            <a:r>
              <a:rPr lang="es-ES" sz="1900" dirty="0" smtClean="0"/>
              <a:t>	1(5.55%) abandono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  <a:defRPr/>
            </a:pPr>
            <a:endParaRPr lang="es-ES" sz="1900" dirty="0" smtClean="0"/>
          </a:p>
          <a:p>
            <a:pPr eaLnBrk="1" hangingPunct="1">
              <a:lnSpc>
                <a:spcPct val="70000"/>
              </a:lnSpc>
              <a:buFont typeface="Arial" charset="0"/>
              <a:buNone/>
              <a:defRPr/>
            </a:pPr>
            <a:r>
              <a:rPr lang="es-ES" sz="1900" dirty="0" smtClean="0"/>
              <a:t>Tratamientos: trimestrales (12 sesiones), una sesión a la semana, una vez finalizada la quimioterapia.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  <a:defRPr/>
            </a:pPr>
            <a:endParaRPr lang="es-ES" sz="1900" dirty="0" smtClean="0"/>
          </a:p>
          <a:p>
            <a:pPr eaLnBrk="1" hangingPunct="1">
              <a:lnSpc>
                <a:spcPct val="70000"/>
              </a:lnSpc>
              <a:buFont typeface="Arial" charset="0"/>
              <a:buNone/>
              <a:defRPr/>
            </a:pPr>
            <a:r>
              <a:rPr lang="es-ES" sz="1900" dirty="0" smtClean="0"/>
              <a:t>Edad: media de edad  </a:t>
            </a:r>
            <a:r>
              <a:rPr lang="es-ES" sz="1900" b="1" u="sng" dirty="0" smtClean="0"/>
              <a:t>51.29 </a:t>
            </a:r>
            <a:r>
              <a:rPr lang="es-ES" sz="1900" b="1" u="sng" dirty="0" err="1" smtClean="0"/>
              <a:t>anys</a:t>
            </a:r>
            <a:r>
              <a:rPr lang="es-ES" sz="1900" dirty="0" smtClean="0"/>
              <a:t> (24.19- 76.16)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  <a:defRPr/>
            </a:pPr>
            <a:endParaRPr lang="es-ES" sz="1900" dirty="0" smtClean="0"/>
          </a:p>
          <a:p>
            <a:pPr eaLnBrk="1" hangingPunct="1">
              <a:lnSpc>
                <a:spcPct val="70000"/>
              </a:lnSpc>
              <a:buFont typeface="Arial" charset="0"/>
              <a:buNone/>
              <a:defRPr/>
            </a:pPr>
            <a:endParaRPr lang="es-ES" sz="1900" dirty="0" smtClean="0"/>
          </a:p>
        </p:txBody>
      </p:sp>
    </p:spTree>
    <p:extLst>
      <p:ext uri="{BB962C8B-B14F-4D97-AF65-F5344CB8AC3E}">
        <p14:creationId xmlns:p14="http://schemas.microsoft.com/office/powerpoint/2010/main" val="268573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 idx="4294967295"/>
          </p:nvPr>
        </p:nvSpPr>
        <p:spPr>
          <a:xfrm>
            <a:off x="1259632" y="620689"/>
            <a:ext cx="7235825" cy="504056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3200" dirty="0" smtClean="0"/>
              <a:t> </a:t>
            </a:r>
            <a:br>
              <a:rPr lang="es-ES" sz="3200" dirty="0" smtClean="0"/>
            </a:br>
            <a:r>
              <a:rPr lang="es-ES" sz="3200" dirty="0"/>
              <a:t/>
            </a:r>
            <a:br>
              <a:rPr lang="es-ES" sz="3200" dirty="0"/>
            </a:br>
            <a:r>
              <a:rPr lang="es-ES" sz="2400" dirty="0" smtClean="0"/>
              <a:t>ONCOLOGIA INTEGRATIVA</a:t>
            </a:r>
            <a:br>
              <a:rPr lang="es-ES" sz="2400" dirty="0" smtClean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 smtClean="0"/>
              <a:t>CURSO BASES CIENTIFICAS DE LA MEDICINA INTEGRATIVA</a:t>
            </a:r>
            <a:br>
              <a:rPr lang="es-ES" sz="2400" dirty="0" smtClean="0"/>
            </a:br>
            <a:r>
              <a:rPr lang="es-ES" sz="2400" dirty="0" smtClean="0"/>
              <a:t> </a:t>
            </a:r>
            <a:br>
              <a:rPr lang="es-ES" sz="2400" dirty="0" smtClean="0"/>
            </a:br>
            <a:r>
              <a:rPr lang="es-ES" sz="2400" dirty="0" smtClean="0"/>
              <a:t>FORMACIÓN: EUIT</a:t>
            </a:r>
            <a:br>
              <a:rPr lang="es-ES" sz="2400" dirty="0" smtClean="0"/>
            </a:b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altLang="es-ES" sz="2400" dirty="0" smtClean="0"/>
              <a:t>MINDFULNESS</a:t>
            </a:r>
            <a:r>
              <a:rPr lang="es-ES" altLang="es-ES" sz="2400" dirty="0"/>
              <a:t/>
            </a:r>
            <a:br>
              <a:rPr lang="es-ES" altLang="es-ES" sz="2400" dirty="0"/>
            </a:br>
            <a:r>
              <a:rPr lang="es-ES" altLang="es-ES" sz="2400" dirty="0"/>
              <a:t> </a:t>
            </a:r>
            <a:r>
              <a:rPr lang="es-ES" altLang="es-ES" sz="2400" dirty="0" smtClean="0"/>
              <a:t/>
            </a:r>
            <a:br>
              <a:rPr lang="es-ES" altLang="es-ES" sz="2400" dirty="0" smtClean="0"/>
            </a:br>
            <a:r>
              <a:rPr lang="es-ES" altLang="es-ES" sz="2400" dirty="0" smtClean="0"/>
              <a:t>REIKI</a:t>
            </a:r>
            <a:r>
              <a:rPr lang="es-ES" altLang="es-ES" sz="2400" dirty="0"/>
              <a:t/>
            </a:r>
            <a:br>
              <a:rPr lang="es-ES" altLang="es-ES" sz="2400" dirty="0"/>
            </a:br>
            <a:r>
              <a:rPr lang="es-ES" altLang="es-ES" sz="2400" dirty="0"/>
              <a:t/>
            </a:r>
            <a:br>
              <a:rPr lang="es-ES" altLang="es-ES" sz="2400" dirty="0"/>
            </a:br>
            <a:r>
              <a:rPr lang="es-ES" altLang="es-ES" sz="2400" dirty="0" smtClean="0"/>
              <a:t>CURSO </a:t>
            </a:r>
            <a:r>
              <a:rPr lang="es-ES" altLang="es-ES" sz="2400" dirty="0"/>
              <a:t>DE KINESIOLOGIA HOLÍSTICA </a:t>
            </a:r>
            <a:br>
              <a:rPr lang="es-ES" altLang="es-ES" sz="2400" dirty="0"/>
            </a:br>
            <a:r>
              <a:rPr lang="es-ES" altLang="es-ES" sz="2400" dirty="0"/>
              <a:t> </a:t>
            </a:r>
            <a:r>
              <a:rPr lang="es-ES" altLang="es-ES" sz="2400" dirty="0" smtClean="0"/>
              <a:t/>
            </a:r>
            <a:br>
              <a:rPr lang="es-ES" altLang="es-ES" sz="2400" dirty="0" smtClean="0"/>
            </a:br>
            <a:r>
              <a:rPr lang="es-ES" sz="2400" dirty="0" smtClean="0"/>
              <a:t/>
            </a:r>
            <a:br>
              <a:rPr lang="es-ES" sz="2400" dirty="0" smtClean="0"/>
            </a:b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213655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536117272"/>
              </p:ext>
            </p:extLst>
          </p:nvPr>
        </p:nvGraphicFramePr>
        <p:xfrm>
          <a:off x="2051720" y="1340768"/>
          <a:ext cx="6096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275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graphicEl>
                                              <a:dgm id="{F033A06F-910E-4989-9A4D-4A576EB952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F033A06F-910E-4989-9A4D-4A576EB952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F033A06F-910E-4989-9A4D-4A576EB952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graphicEl>
                                              <a:dgm id="{B9939803-505E-47E1-908F-47A598DCB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graphicEl>
                                              <a:dgm id="{B9939803-505E-47E1-908F-47A598DCB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graphicEl>
                                              <a:dgm id="{B9939803-505E-47E1-908F-47A598DCB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graphicEl>
                                              <a:dgm id="{716B6B9C-7FFF-4534-B72E-7D0EE4F18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graphicEl>
                                              <a:dgm id="{716B6B9C-7FFF-4534-B72E-7D0EE4F18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graphicEl>
                                              <a:dgm id="{716B6B9C-7FFF-4534-B72E-7D0EE4F18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graphicEl>
                                              <a:dgm id="{1E571A31-C1BB-4309-B8FC-9823C064E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graphicEl>
                                              <a:dgm id="{1E571A31-C1BB-4309-B8FC-9823C064E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1E571A31-C1BB-4309-B8FC-9823C064E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graphicEl>
                                              <a:dgm id="{7F7D6077-E0F9-4126-AEEC-7932AF2E5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graphicEl>
                                              <a:dgm id="{7F7D6077-E0F9-4126-AEEC-7932AF2E5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graphicEl>
                                              <a:dgm id="{7F7D6077-E0F9-4126-AEEC-7932AF2E5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graphicEl>
                                              <a:dgm id="{F033A06F-910E-4989-9A4D-4A576EB952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graphicEl>
                                              <a:dgm id="{B9939803-505E-47E1-908F-47A598DCB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graphicEl>
                                              <a:dgm id="{716B6B9C-7FFF-4534-B72E-7D0EE4F18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graphicEl>
                                              <a:dgm id="{1E571A31-C1BB-4309-B8FC-9823C064E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graphicEl>
                                              <a:dgm id="{7F7D6077-E0F9-4126-AEEC-7932AF2E5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/>
        </p:bldSub>
      </p:bldGraphic>
      <p:bldGraphic spid="2" grpId="1">
        <p:bldSub>
          <a:bldDgm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3" name="6 Rectángulo"/>
          <p:cNvSpPr>
            <a:spLocks noChangeArrowheads="1"/>
          </p:cNvSpPr>
          <p:nvPr/>
        </p:nvSpPr>
        <p:spPr bwMode="auto">
          <a:xfrm>
            <a:off x="1258888" y="981075"/>
            <a:ext cx="6977062" cy="35702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altLang="es-ES" sz="2000" b="1" dirty="0" smtClean="0">
                <a:solidFill>
                  <a:srgbClr val="0070C0"/>
                </a:solidFill>
              </a:rPr>
              <a:t>Campo de </a:t>
            </a:r>
            <a:r>
              <a:rPr lang="ca-ES" altLang="es-ES" sz="2000" b="1" dirty="0" err="1" smtClean="0">
                <a:solidFill>
                  <a:srgbClr val="0070C0"/>
                </a:solidFill>
              </a:rPr>
              <a:t>aplicación</a:t>
            </a:r>
            <a:r>
              <a:rPr lang="ca-ES" altLang="es-ES" sz="2000" b="1" dirty="0" smtClean="0">
                <a:solidFill>
                  <a:srgbClr val="0070C0"/>
                </a:solidFill>
              </a:rPr>
              <a:t> </a:t>
            </a:r>
            <a:endParaRPr lang="ca-ES" altLang="es-ES" sz="2000" b="1" dirty="0">
              <a:solidFill>
                <a:srgbClr val="0070C0"/>
              </a:solidFill>
            </a:endParaRPr>
          </a:p>
          <a:p>
            <a:endParaRPr lang="es-ES" altLang="es-ES" sz="2000" b="1" dirty="0">
              <a:solidFill>
                <a:srgbClr val="0070C0"/>
              </a:solidFill>
            </a:endParaRPr>
          </a:p>
          <a:p>
            <a:r>
              <a:rPr lang="ca-ES" altLang="es-ES" dirty="0"/>
              <a:t> </a:t>
            </a:r>
          </a:p>
          <a:p>
            <a:pPr>
              <a:buFont typeface="Arial" charset="0"/>
              <a:buChar char="•"/>
            </a:pPr>
            <a:r>
              <a:rPr lang="ca-ES" altLang="es-ES" sz="1400" dirty="0" err="1" smtClean="0"/>
              <a:t>Población</a:t>
            </a:r>
            <a:r>
              <a:rPr lang="ca-ES" altLang="es-ES" sz="1400" dirty="0" smtClean="0"/>
              <a:t> del </a:t>
            </a:r>
            <a:r>
              <a:rPr lang="ca-ES" altLang="es-ES" sz="1400" dirty="0" err="1" smtClean="0"/>
              <a:t>área</a:t>
            </a:r>
            <a:r>
              <a:rPr lang="ca-ES" altLang="es-ES" sz="1400" dirty="0" smtClean="0"/>
              <a:t> </a:t>
            </a:r>
            <a:r>
              <a:rPr lang="ca-ES" altLang="es-ES" sz="1400" dirty="0"/>
              <a:t>del Consorci Sanitari de Terrassa (CST).</a:t>
            </a:r>
          </a:p>
          <a:p>
            <a:pPr>
              <a:buFont typeface="Arial" charset="0"/>
              <a:buChar char="•"/>
            </a:pPr>
            <a:endParaRPr lang="ca-ES" altLang="es-ES" sz="1400" dirty="0"/>
          </a:p>
          <a:p>
            <a:pPr>
              <a:buFont typeface="Arial" charset="0"/>
              <a:buChar char="•"/>
            </a:pPr>
            <a:r>
              <a:rPr lang="ca-ES" altLang="es-ES" sz="1400" dirty="0"/>
              <a:t>En una primera fase, </a:t>
            </a:r>
            <a:r>
              <a:rPr lang="ca-ES" altLang="es-ES" sz="1400" dirty="0" err="1" smtClean="0"/>
              <a:t>pacientes</a:t>
            </a:r>
            <a:r>
              <a:rPr lang="ca-ES" altLang="es-ES" sz="1400" dirty="0" smtClean="0"/>
              <a:t> </a:t>
            </a:r>
            <a:r>
              <a:rPr lang="ca-ES" altLang="es-ES" sz="1400" dirty="0" err="1" smtClean="0"/>
              <a:t>atendidos</a:t>
            </a:r>
            <a:r>
              <a:rPr lang="ca-ES" altLang="es-ES" sz="1400" dirty="0" smtClean="0"/>
              <a:t> en los </a:t>
            </a:r>
            <a:r>
              <a:rPr lang="ca-ES" altLang="es-ES" sz="1400" dirty="0" err="1" smtClean="0"/>
              <a:t>servicios</a:t>
            </a:r>
            <a:r>
              <a:rPr lang="ca-ES" altLang="es-ES" sz="1400" dirty="0" smtClean="0"/>
              <a:t> de </a:t>
            </a:r>
            <a:r>
              <a:rPr lang="ca-ES" altLang="es-ES" sz="1400" dirty="0" err="1" smtClean="0"/>
              <a:t>oncología</a:t>
            </a:r>
            <a:r>
              <a:rPr lang="ca-ES" altLang="es-ES" sz="1400" dirty="0" smtClean="0"/>
              <a:t> </a:t>
            </a:r>
            <a:r>
              <a:rPr lang="ca-ES" altLang="es-ES" sz="1400" dirty="0" err="1" smtClean="0"/>
              <a:t>médica</a:t>
            </a:r>
            <a:r>
              <a:rPr lang="ca-ES" altLang="es-ES" sz="1400" dirty="0" smtClean="0"/>
              <a:t>, </a:t>
            </a:r>
            <a:r>
              <a:rPr lang="ca-ES" altLang="es-ES" sz="1400" dirty="0" err="1" smtClean="0"/>
              <a:t>radioterápica</a:t>
            </a:r>
            <a:r>
              <a:rPr lang="ca-ES" altLang="es-ES" sz="1400" dirty="0" smtClean="0"/>
              <a:t> y </a:t>
            </a:r>
            <a:r>
              <a:rPr lang="ca-ES" altLang="es-ES" sz="1400" dirty="0" err="1" smtClean="0"/>
              <a:t>cuidados</a:t>
            </a:r>
            <a:r>
              <a:rPr lang="ca-ES" altLang="es-ES" sz="1400" dirty="0" smtClean="0"/>
              <a:t> </a:t>
            </a:r>
            <a:r>
              <a:rPr lang="ca-ES" altLang="es-ES" sz="1400" dirty="0" err="1" smtClean="0"/>
              <a:t>paliativos</a:t>
            </a:r>
            <a:r>
              <a:rPr lang="ca-ES" altLang="es-ES" sz="1400" dirty="0" smtClean="0"/>
              <a:t>, que </a:t>
            </a:r>
            <a:r>
              <a:rPr lang="ca-ES" altLang="es-ES" sz="1400" dirty="0" err="1" smtClean="0"/>
              <a:t>quieran</a:t>
            </a:r>
            <a:r>
              <a:rPr lang="ca-ES" altLang="es-ES" sz="1400" dirty="0" smtClean="0"/>
              <a:t> </a:t>
            </a:r>
            <a:r>
              <a:rPr lang="ca-ES" altLang="es-ES" sz="1400" dirty="0" err="1" smtClean="0"/>
              <a:t>acceder</a:t>
            </a:r>
            <a:r>
              <a:rPr lang="ca-ES" altLang="es-ES" sz="1400" dirty="0" smtClean="0"/>
              <a:t>  a la </a:t>
            </a:r>
            <a:r>
              <a:rPr lang="ca-ES" altLang="es-ES" sz="1400" dirty="0" err="1" smtClean="0"/>
              <a:t>unidad</a:t>
            </a:r>
            <a:r>
              <a:rPr lang="ca-ES" altLang="es-ES" sz="1400" dirty="0" smtClean="0"/>
              <a:t> de forma </a:t>
            </a:r>
            <a:r>
              <a:rPr lang="ca-ES" altLang="es-ES" sz="1400" b="1" dirty="0" err="1" smtClean="0">
                <a:solidFill>
                  <a:srgbClr val="FF0000"/>
                </a:solidFill>
              </a:rPr>
              <a:t>voluntaria</a:t>
            </a:r>
            <a:r>
              <a:rPr lang="ca-ES" altLang="es-ES" sz="1400" b="1" dirty="0" smtClean="0">
                <a:solidFill>
                  <a:srgbClr val="FF0000"/>
                </a:solidFill>
              </a:rPr>
              <a:t> y </a:t>
            </a:r>
            <a:r>
              <a:rPr lang="ca-ES" altLang="es-ES" sz="1400" b="1" dirty="0" err="1" smtClean="0">
                <a:solidFill>
                  <a:srgbClr val="FF0000"/>
                </a:solidFill>
              </a:rPr>
              <a:t>previo</a:t>
            </a:r>
            <a:r>
              <a:rPr lang="ca-ES" altLang="es-ES" sz="1400" b="1" dirty="0" smtClean="0">
                <a:solidFill>
                  <a:srgbClr val="FF0000"/>
                </a:solidFill>
              </a:rPr>
              <a:t> </a:t>
            </a:r>
            <a:r>
              <a:rPr lang="ca-ES" altLang="es-ES" sz="1400" b="1" dirty="0" err="1" smtClean="0">
                <a:solidFill>
                  <a:srgbClr val="FF0000"/>
                </a:solidFill>
              </a:rPr>
              <a:t>consentimiento</a:t>
            </a:r>
            <a:r>
              <a:rPr lang="ca-ES" altLang="es-ES" sz="1400" b="1" dirty="0" smtClean="0">
                <a:solidFill>
                  <a:srgbClr val="FF0000"/>
                </a:solidFill>
              </a:rPr>
              <a:t> </a:t>
            </a:r>
            <a:r>
              <a:rPr lang="ca-ES" altLang="es-ES" sz="1400" b="1" dirty="0" err="1" smtClean="0">
                <a:solidFill>
                  <a:srgbClr val="FF0000"/>
                </a:solidFill>
              </a:rPr>
              <a:t>informado</a:t>
            </a:r>
            <a:r>
              <a:rPr lang="ca-ES" altLang="es-ES" sz="1400" b="1" dirty="0" smtClean="0">
                <a:solidFill>
                  <a:srgbClr val="FF0000"/>
                </a:solidFill>
              </a:rPr>
              <a:t>, </a:t>
            </a:r>
            <a:r>
              <a:rPr lang="ca-ES" altLang="es-ES" sz="1400" dirty="0" smtClean="0"/>
              <a:t> una </a:t>
            </a:r>
            <a:r>
              <a:rPr lang="ca-ES" altLang="es-ES" sz="1400" dirty="0" err="1" smtClean="0"/>
              <a:t>vez</a:t>
            </a:r>
            <a:r>
              <a:rPr lang="ca-ES" altLang="es-ES" sz="1400" dirty="0" smtClean="0"/>
              <a:t> </a:t>
            </a:r>
            <a:r>
              <a:rPr lang="ca-ES" altLang="es-ES" sz="1400" dirty="0" err="1" smtClean="0"/>
              <a:t>informados</a:t>
            </a:r>
            <a:r>
              <a:rPr lang="ca-ES" altLang="es-ES" sz="1400" dirty="0" smtClean="0"/>
              <a:t> por </a:t>
            </a:r>
            <a:r>
              <a:rPr lang="ca-ES" altLang="es-ES" sz="1400" dirty="0" err="1" smtClean="0"/>
              <a:t>su</a:t>
            </a:r>
            <a:r>
              <a:rPr lang="ca-ES" altLang="es-ES" sz="1400" dirty="0" smtClean="0"/>
              <a:t> </a:t>
            </a:r>
            <a:r>
              <a:rPr lang="ca-ES" altLang="es-ES" sz="1400" dirty="0" err="1" smtClean="0"/>
              <a:t>médico</a:t>
            </a:r>
            <a:r>
              <a:rPr lang="ca-ES" altLang="es-ES" sz="1400" dirty="0" smtClean="0"/>
              <a:t> responsable, </a:t>
            </a:r>
            <a:r>
              <a:rPr lang="ca-ES" altLang="es-ES" sz="1400" dirty="0" err="1" smtClean="0"/>
              <a:t>quien</a:t>
            </a:r>
            <a:r>
              <a:rPr lang="ca-ES" altLang="es-ES" sz="1400" dirty="0" smtClean="0"/>
              <a:t> </a:t>
            </a:r>
            <a:r>
              <a:rPr lang="ca-ES" altLang="es-ES" sz="1400" dirty="0" err="1" smtClean="0"/>
              <a:t>realizará</a:t>
            </a:r>
            <a:r>
              <a:rPr lang="ca-ES" altLang="es-ES" sz="1400" dirty="0" smtClean="0"/>
              <a:t> la </a:t>
            </a:r>
            <a:r>
              <a:rPr lang="ca-ES" altLang="es-ES" sz="1400" dirty="0" err="1" smtClean="0"/>
              <a:t>derivación</a:t>
            </a:r>
            <a:r>
              <a:rPr lang="ca-ES" altLang="es-ES" sz="1400" dirty="0" smtClean="0"/>
              <a:t> a la </a:t>
            </a:r>
            <a:r>
              <a:rPr lang="ca-ES" altLang="es-ES" sz="1400" dirty="0" err="1" smtClean="0"/>
              <a:t>unidad</a:t>
            </a:r>
            <a:r>
              <a:rPr lang="ca-ES" altLang="es-ES" sz="1400" dirty="0" smtClean="0"/>
              <a:t>. </a:t>
            </a:r>
            <a:endParaRPr lang="ca-ES" altLang="es-ES" sz="1400" dirty="0"/>
          </a:p>
          <a:p>
            <a:endParaRPr lang="ca-ES" altLang="es-ES" sz="1400" dirty="0"/>
          </a:p>
          <a:p>
            <a:pPr>
              <a:buFont typeface="Arial" charset="0"/>
              <a:buChar char="•"/>
            </a:pPr>
            <a:r>
              <a:rPr lang="ca-ES" altLang="es-ES" sz="1400" dirty="0" err="1" smtClean="0"/>
              <a:t>Duración</a:t>
            </a:r>
            <a:r>
              <a:rPr lang="ca-ES" altLang="es-ES" sz="1400" dirty="0" smtClean="0"/>
              <a:t> </a:t>
            </a:r>
            <a:r>
              <a:rPr lang="ca-ES" altLang="es-ES" sz="1400" dirty="0" err="1" smtClean="0"/>
              <a:t>plan</a:t>
            </a:r>
            <a:r>
              <a:rPr lang="ca-ES" altLang="es-ES" sz="1400" dirty="0" smtClean="0"/>
              <a:t> piloto: </a:t>
            </a:r>
            <a:r>
              <a:rPr lang="ca-ES" altLang="es-ES" sz="1400" dirty="0"/>
              <a:t>12 </a:t>
            </a:r>
            <a:r>
              <a:rPr lang="ca-ES" altLang="es-ES" sz="1400" dirty="0" smtClean="0"/>
              <a:t>meses</a:t>
            </a:r>
            <a:endParaRPr lang="ca-ES" altLang="es-ES" sz="1400" dirty="0"/>
          </a:p>
          <a:p>
            <a:pPr>
              <a:buFont typeface="Arial" charset="0"/>
              <a:buChar char="•"/>
            </a:pPr>
            <a:endParaRPr lang="ca-ES" altLang="es-ES" sz="1400" dirty="0"/>
          </a:p>
          <a:p>
            <a:pPr>
              <a:buFont typeface="Arial" charset="0"/>
              <a:buChar char="•"/>
            </a:pPr>
            <a:r>
              <a:rPr lang="ca-ES" altLang="es-ES" sz="1400" dirty="0" err="1" smtClean="0"/>
              <a:t>Localización</a:t>
            </a:r>
            <a:r>
              <a:rPr lang="ca-ES" altLang="es-ES" sz="1400" dirty="0" smtClean="0"/>
              <a:t>: </a:t>
            </a:r>
            <a:r>
              <a:rPr lang="ca-ES" altLang="es-ES" sz="1400" dirty="0" err="1" smtClean="0"/>
              <a:t>consultas</a:t>
            </a:r>
            <a:r>
              <a:rPr lang="ca-ES" altLang="es-ES" sz="1400" dirty="0" smtClean="0"/>
              <a:t> </a:t>
            </a:r>
            <a:r>
              <a:rPr lang="ca-ES" altLang="es-ES" sz="1400" dirty="0" err="1" smtClean="0"/>
              <a:t>externas</a:t>
            </a:r>
            <a:endParaRPr lang="ca-ES" altLang="es-ES" sz="1400" dirty="0"/>
          </a:p>
          <a:p>
            <a:pPr>
              <a:buFont typeface="Arial" charset="0"/>
              <a:buNone/>
            </a:pPr>
            <a:endParaRPr lang="ca-ES" altLang="es-ES" sz="1400" dirty="0"/>
          </a:p>
          <a:p>
            <a:pPr>
              <a:buFont typeface="Arial" charset="0"/>
              <a:buChar char="•"/>
            </a:pPr>
            <a:endParaRPr lang="ca-ES" altLang="es-ES" sz="1400" dirty="0"/>
          </a:p>
        </p:txBody>
      </p:sp>
      <p:sp>
        <p:nvSpPr>
          <p:cNvPr id="259074" name="Text Box 5"/>
          <p:cNvSpPr txBox="1">
            <a:spLocks noChangeArrowheads="1"/>
          </p:cNvSpPr>
          <p:nvPr/>
        </p:nvSpPr>
        <p:spPr bwMode="auto">
          <a:xfrm>
            <a:off x="1187624" y="4848081"/>
            <a:ext cx="6840537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altLang="es-ES" dirty="0" smtClean="0"/>
              <a:t>La </a:t>
            </a:r>
            <a:r>
              <a:rPr lang="ca-ES" altLang="es-ES" dirty="0" err="1" smtClean="0"/>
              <a:t>atención</a:t>
            </a:r>
            <a:r>
              <a:rPr lang="ca-ES" altLang="es-ES" dirty="0" smtClean="0"/>
              <a:t> de los </a:t>
            </a:r>
            <a:r>
              <a:rPr lang="ca-ES" altLang="es-ES" dirty="0" err="1" smtClean="0"/>
              <a:t>terapeutas</a:t>
            </a:r>
            <a:r>
              <a:rPr lang="ca-ES" altLang="es-ES" dirty="0" smtClean="0"/>
              <a:t> </a:t>
            </a:r>
            <a:r>
              <a:rPr lang="ca-ES" altLang="es-ES" dirty="0" err="1" smtClean="0"/>
              <a:t>será</a:t>
            </a:r>
            <a:r>
              <a:rPr lang="ca-ES" altLang="es-ES" dirty="0" smtClean="0"/>
              <a:t> de </a:t>
            </a:r>
            <a:r>
              <a:rPr lang="ca-ES" altLang="es-ES" dirty="0" err="1" smtClean="0"/>
              <a:t>carácter</a:t>
            </a:r>
            <a:r>
              <a:rPr lang="ca-ES" altLang="es-ES" dirty="0" smtClean="0"/>
              <a:t> </a:t>
            </a:r>
            <a:r>
              <a:rPr lang="ca-ES" altLang="es-ES" dirty="0" err="1" smtClean="0"/>
              <a:t>voluntario</a:t>
            </a:r>
            <a:r>
              <a:rPr lang="ca-ES" altLang="es-ES" dirty="0" smtClean="0"/>
              <a:t> y no </a:t>
            </a:r>
            <a:r>
              <a:rPr lang="ca-ES" altLang="es-ES" dirty="0" err="1" smtClean="0"/>
              <a:t>influirá</a:t>
            </a:r>
            <a:r>
              <a:rPr lang="ca-ES" altLang="es-ES" dirty="0" smtClean="0"/>
              <a:t> en las </a:t>
            </a:r>
            <a:r>
              <a:rPr lang="ca-ES" altLang="es-ES" dirty="0" err="1" smtClean="0"/>
              <a:t>listas</a:t>
            </a:r>
            <a:r>
              <a:rPr lang="ca-ES" altLang="es-ES" dirty="0" smtClean="0"/>
              <a:t> de espera</a:t>
            </a:r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15156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Rectángulo"/>
          <p:cNvSpPr>
            <a:spLocks noChangeArrowheads="1"/>
          </p:cNvSpPr>
          <p:nvPr/>
        </p:nvSpPr>
        <p:spPr bwMode="auto">
          <a:xfrm>
            <a:off x="1230313" y="674688"/>
            <a:ext cx="7229475" cy="5078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ca-ES" altLang="es-ES" sz="1600" b="1" dirty="0">
                <a:solidFill>
                  <a:srgbClr val="0070C0"/>
                </a:solidFill>
              </a:rPr>
              <a:t>Fases </a:t>
            </a:r>
            <a:r>
              <a:rPr lang="ca-ES" altLang="es-ES" sz="1600" b="1" dirty="0" smtClean="0">
                <a:solidFill>
                  <a:srgbClr val="0070C0"/>
                </a:solidFill>
              </a:rPr>
              <a:t>de </a:t>
            </a:r>
            <a:r>
              <a:rPr lang="ca-ES" altLang="es-ES" sz="1600" b="1" dirty="0" err="1" smtClean="0">
                <a:solidFill>
                  <a:srgbClr val="0070C0"/>
                </a:solidFill>
              </a:rPr>
              <a:t>ejecución</a:t>
            </a:r>
            <a:r>
              <a:rPr lang="ca-ES" altLang="es-ES" sz="1600" b="1" dirty="0" smtClean="0">
                <a:solidFill>
                  <a:srgbClr val="0070C0"/>
                </a:solidFill>
              </a:rPr>
              <a:t> USI </a:t>
            </a:r>
            <a:endParaRPr lang="es-ES" altLang="es-ES" sz="16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ca-ES" altLang="es-ES" sz="1600" dirty="0"/>
          </a:p>
          <a:p>
            <a:pPr>
              <a:lnSpc>
                <a:spcPct val="150000"/>
              </a:lnSpc>
            </a:pPr>
            <a:endParaRPr lang="ca-ES" altLang="es-ES" sz="1600" dirty="0"/>
          </a:p>
          <a:p>
            <a:pPr>
              <a:lnSpc>
                <a:spcPct val="150000"/>
              </a:lnSpc>
            </a:pPr>
            <a:r>
              <a:rPr lang="ca-ES" altLang="es-ES" sz="1400" dirty="0" smtClean="0"/>
              <a:t>Mayo </a:t>
            </a:r>
            <a:r>
              <a:rPr lang="ca-ES" altLang="es-ES" sz="1400" dirty="0"/>
              <a:t>2015		</a:t>
            </a:r>
            <a:r>
              <a:rPr lang="ca-ES" altLang="es-ES" sz="1400" dirty="0" err="1" smtClean="0"/>
              <a:t>Presentación</a:t>
            </a:r>
            <a:r>
              <a:rPr lang="ca-ES" altLang="es-ES" sz="1400" dirty="0" smtClean="0"/>
              <a:t> </a:t>
            </a:r>
            <a:r>
              <a:rPr lang="ca-ES" altLang="es-ES" sz="1400" dirty="0"/>
              <a:t>a </a:t>
            </a:r>
            <a:r>
              <a:rPr lang="ca-ES" altLang="es-ES" sz="1400" dirty="0" err="1" smtClean="0"/>
              <a:t>Gerencia</a:t>
            </a:r>
            <a:r>
              <a:rPr lang="ca-ES" altLang="es-ES" sz="1400" dirty="0" smtClean="0"/>
              <a:t> </a:t>
            </a:r>
            <a:endParaRPr lang="ca-ES" altLang="es-ES" sz="1400" dirty="0"/>
          </a:p>
          <a:p>
            <a:pPr>
              <a:lnSpc>
                <a:spcPct val="150000"/>
              </a:lnSpc>
            </a:pPr>
            <a:r>
              <a:rPr lang="ca-ES" altLang="es-ES" sz="1400" dirty="0" smtClean="0"/>
              <a:t>Mayo </a:t>
            </a:r>
            <a:r>
              <a:rPr lang="ca-ES" altLang="es-ES" sz="1400" dirty="0"/>
              <a:t>2015		</a:t>
            </a:r>
            <a:r>
              <a:rPr lang="ca-ES" altLang="es-ES" sz="1400" dirty="0" err="1" smtClean="0"/>
              <a:t>Reunión</a:t>
            </a:r>
            <a:r>
              <a:rPr lang="ca-ES" altLang="es-ES" sz="1400" dirty="0" smtClean="0"/>
              <a:t> </a:t>
            </a:r>
            <a:r>
              <a:rPr lang="ca-ES" altLang="es-ES" sz="1400" dirty="0"/>
              <a:t>de </a:t>
            </a:r>
            <a:r>
              <a:rPr lang="ca-ES" altLang="es-ES" sz="1400" dirty="0" err="1" smtClean="0"/>
              <a:t>servicios</a:t>
            </a:r>
            <a:r>
              <a:rPr lang="ca-ES" altLang="es-ES" sz="1400" dirty="0" smtClean="0"/>
              <a:t>  </a:t>
            </a:r>
            <a:r>
              <a:rPr lang="ca-ES" altLang="es-ES" sz="1400" dirty="0" err="1" smtClean="0"/>
              <a:t>asistenciales</a:t>
            </a:r>
            <a:r>
              <a:rPr lang="ca-ES" altLang="es-ES" sz="1400" dirty="0" smtClean="0"/>
              <a:t>  para </a:t>
            </a:r>
            <a:r>
              <a:rPr lang="ca-ES" altLang="es-ES" sz="1400" dirty="0" err="1" smtClean="0"/>
              <a:t>aprobar</a:t>
            </a:r>
            <a:r>
              <a:rPr lang="ca-ES" altLang="es-ES" sz="1400" dirty="0" smtClean="0"/>
              <a:t> el  </a:t>
            </a:r>
            <a:r>
              <a:rPr lang="ca-ES" altLang="es-ES" sz="1400" dirty="0" err="1" smtClean="0"/>
              <a:t>plan</a:t>
            </a:r>
            <a:r>
              <a:rPr lang="ca-ES" altLang="es-ES" sz="1400" dirty="0" smtClean="0"/>
              <a:t> </a:t>
            </a:r>
            <a:r>
              <a:rPr lang="ca-ES" altLang="es-ES" sz="1400" dirty="0"/>
              <a:t>funcional </a:t>
            </a:r>
          </a:p>
          <a:p>
            <a:pPr>
              <a:lnSpc>
                <a:spcPct val="150000"/>
              </a:lnSpc>
            </a:pPr>
            <a:r>
              <a:rPr lang="ca-ES" altLang="es-ES" sz="1400" dirty="0" err="1" smtClean="0"/>
              <a:t>Junio</a:t>
            </a:r>
            <a:r>
              <a:rPr lang="ca-ES" altLang="es-ES" sz="1400" dirty="0" smtClean="0"/>
              <a:t> </a:t>
            </a:r>
            <a:r>
              <a:rPr lang="ca-ES" altLang="es-ES" sz="1400" dirty="0"/>
              <a:t>2015		</a:t>
            </a:r>
            <a:r>
              <a:rPr lang="ca-ES" altLang="es-ES" sz="1400" dirty="0" err="1" smtClean="0"/>
              <a:t>Presentación</a:t>
            </a:r>
            <a:r>
              <a:rPr lang="ca-ES" altLang="es-ES" sz="1400" dirty="0" smtClean="0"/>
              <a:t> </a:t>
            </a:r>
            <a:r>
              <a:rPr lang="ca-ES" altLang="es-ES" sz="1400" dirty="0"/>
              <a:t>del </a:t>
            </a:r>
            <a:r>
              <a:rPr lang="ca-ES" altLang="es-ES" sz="1400" dirty="0" err="1" smtClean="0"/>
              <a:t>plan</a:t>
            </a:r>
            <a:r>
              <a:rPr lang="ca-ES" altLang="es-ES" sz="1400" dirty="0" smtClean="0"/>
              <a:t> </a:t>
            </a:r>
            <a:r>
              <a:rPr lang="ca-ES" altLang="es-ES" sz="1400" dirty="0"/>
              <a:t>funcional a la </a:t>
            </a:r>
            <a:r>
              <a:rPr lang="ca-ES" altLang="es-ES" sz="1400" dirty="0" err="1" smtClean="0"/>
              <a:t>Dirección</a:t>
            </a:r>
            <a:r>
              <a:rPr lang="ca-ES" altLang="es-ES" sz="1400" dirty="0" smtClean="0"/>
              <a:t> </a:t>
            </a:r>
            <a:r>
              <a:rPr lang="ca-ES" altLang="es-ES" sz="1400" dirty="0"/>
              <a:t>Assistencial </a:t>
            </a:r>
          </a:p>
          <a:p>
            <a:pPr>
              <a:lnSpc>
                <a:spcPct val="150000"/>
              </a:lnSpc>
            </a:pPr>
            <a:r>
              <a:rPr lang="ca-ES" altLang="es-ES" sz="1400" dirty="0" err="1" smtClean="0"/>
              <a:t>Junio</a:t>
            </a:r>
            <a:r>
              <a:rPr lang="ca-ES" altLang="es-ES" sz="1400" dirty="0" smtClean="0"/>
              <a:t> </a:t>
            </a:r>
            <a:r>
              <a:rPr lang="ca-ES" altLang="es-ES" sz="1400" dirty="0"/>
              <a:t>2015		</a:t>
            </a:r>
            <a:r>
              <a:rPr lang="ca-ES" altLang="es-ES" sz="1400" dirty="0" err="1" smtClean="0"/>
              <a:t>Reunión</a:t>
            </a:r>
            <a:r>
              <a:rPr lang="ca-ES" altLang="es-ES" sz="1400" dirty="0" smtClean="0"/>
              <a:t> </a:t>
            </a:r>
            <a:r>
              <a:rPr lang="ca-ES" altLang="es-ES" sz="1400" dirty="0"/>
              <a:t>de </a:t>
            </a:r>
            <a:r>
              <a:rPr lang="ca-ES" altLang="es-ES" sz="1400" dirty="0" err="1" smtClean="0"/>
              <a:t>proyecto</a:t>
            </a:r>
            <a:endParaRPr lang="ca-ES" altLang="es-ES" sz="1400" dirty="0"/>
          </a:p>
          <a:p>
            <a:pPr>
              <a:lnSpc>
                <a:spcPct val="150000"/>
              </a:lnSpc>
            </a:pPr>
            <a:r>
              <a:rPr lang="ca-ES" altLang="es-ES" sz="1400" dirty="0" smtClean="0"/>
              <a:t>Julio </a:t>
            </a:r>
            <a:r>
              <a:rPr lang="ca-ES" altLang="es-ES" sz="1400" dirty="0"/>
              <a:t>2015		</a:t>
            </a:r>
            <a:r>
              <a:rPr lang="ca-ES" altLang="es-ES" sz="1400" dirty="0" err="1" smtClean="0"/>
              <a:t>Presentación</a:t>
            </a:r>
            <a:r>
              <a:rPr lang="ca-ES" altLang="es-ES" sz="1400" dirty="0" smtClean="0"/>
              <a:t> </a:t>
            </a:r>
            <a:r>
              <a:rPr lang="ca-ES" altLang="es-ES" sz="1400" dirty="0" err="1" smtClean="0"/>
              <a:t>Comité</a:t>
            </a:r>
            <a:r>
              <a:rPr lang="ca-ES" altLang="es-ES" sz="1400" dirty="0" smtClean="0"/>
              <a:t> </a:t>
            </a:r>
            <a:r>
              <a:rPr lang="ca-ES" altLang="es-ES" sz="1400" dirty="0" err="1" smtClean="0"/>
              <a:t>Dirección</a:t>
            </a:r>
            <a:r>
              <a:rPr lang="ca-ES" altLang="es-ES" sz="1400" dirty="0" smtClean="0"/>
              <a:t> </a:t>
            </a:r>
            <a:r>
              <a:rPr lang="ca-ES" altLang="es-ES" sz="1400" dirty="0" err="1" smtClean="0"/>
              <a:t>Asistencial</a:t>
            </a:r>
            <a:r>
              <a:rPr lang="ca-ES" altLang="es-ES" sz="1400" dirty="0" smtClean="0"/>
              <a:t> </a:t>
            </a:r>
            <a:r>
              <a:rPr lang="ca-ES" altLang="es-ES" sz="1400" dirty="0"/>
              <a:t>(CDA)</a:t>
            </a:r>
          </a:p>
          <a:p>
            <a:pPr>
              <a:lnSpc>
                <a:spcPct val="150000"/>
              </a:lnSpc>
            </a:pPr>
            <a:r>
              <a:rPr lang="ca-ES" altLang="es-ES" sz="1400" dirty="0" err="1" smtClean="0"/>
              <a:t>Sept-Oct</a:t>
            </a:r>
            <a:r>
              <a:rPr lang="ca-ES" altLang="es-ES" sz="1400" dirty="0" smtClean="0"/>
              <a:t> </a:t>
            </a:r>
            <a:r>
              <a:rPr lang="ca-ES" altLang="es-ES" sz="1400" dirty="0"/>
              <a:t>2015	</a:t>
            </a:r>
            <a:r>
              <a:rPr lang="ca-ES" altLang="es-ES" sz="1400" dirty="0" err="1" smtClean="0"/>
              <a:t>Reunión</a:t>
            </a:r>
            <a:r>
              <a:rPr lang="ca-ES" altLang="es-ES" sz="1400" dirty="0" smtClean="0"/>
              <a:t> </a:t>
            </a:r>
            <a:r>
              <a:rPr lang="ca-ES" altLang="es-ES" sz="1400" dirty="0"/>
              <a:t>GPAC</a:t>
            </a:r>
          </a:p>
          <a:p>
            <a:pPr>
              <a:lnSpc>
                <a:spcPct val="150000"/>
              </a:lnSpc>
            </a:pPr>
            <a:r>
              <a:rPr lang="ca-ES" altLang="es-ES" sz="1400" dirty="0" err="1" smtClean="0"/>
              <a:t>Noviembre</a:t>
            </a:r>
            <a:r>
              <a:rPr lang="ca-ES" altLang="es-ES" sz="1400" dirty="0" smtClean="0"/>
              <a:t> </a:t>
            </a:r>
            <a:r>
              <a:rPr lang="ca-ES" altLang="es-ES" sz="1400" dirty="0"/>
              <a:t>2015	</a:t>
            </a:r>
            <a:r>
              <a:rPr lang="ca-ES" altLang="es-ES" sz="1400" dirty="0" err="1" smtClean="0"/>
              <a:t>Presentación</a:t>
            </a:r>
            <a:r>
              <a:rPr lang="ca-ES" altLang="es-ES" sz="1400" dirty="0" smtClean="0"/>
              <a:t> a los </a:t>
            </a:r>
            <a:r>
              <a:rPr lang="ca-ES" altLang="es-ES" sz="1400" dirty="0" err="1" smtClean="0"/>
              <a:t>servicios</a:t>
            </a:r>
            <a:r>
              <a:rPr lang="ca-ES" altLang="es-ES" sz="1400" dirty="0" smtClean="0"/>
              <a:t> </a:t>
            </a:r>
            <a:r>
              <a:rPr lang="ca-ES" altLang="es-ES" sz="1400" dirty="0" err="1" smtClean="0"/>
              <a:t>implicados</a:t>
            </a:r>
            <a:r>
              <a:rPr lang="ca-ES" altLang="es-ES" sz="1400" dirty="0" smtClean="0"/>
              <a:t> (</a:t>
            </a:r>
            <a:r>
              <a:rPr lang="ca-ES" altLang="es-ES" sz="1400" dirty="0" err="1" smtClean="0"/>
              <a:t>oncología</a:t>
            </a:r>
            <a:r>
              <a:rPr lang="ca-ES" altLang="es-ES" sz="1400" dirty="0" smtClean="0"/>
              <a:t> </a:t>
            </a:r>
            <a:r>
              <a:rPr lang="ca-ES" altLang="es-ES" sz="1400" dirty="0" err="1" smtClean="0"/>
              <a:t>médica</a:t>
            </a:r>
            <a:r>
              <a:rPr lang="ca-ES" altLang="es-ES" sz="1400" dirty="0"/>
              <a:t>, </a:t>
            </a:r>
            <a:r>
              <a:rPr lang="ca-ES" altLang="es-ES" sz="1400" dirty="0" err="1" smtClean="0"/>
              <a:t>oncología</a:t>
            </a:r>
            <a:r>
              <a:rPr lang="ca-ES" altLang="es-ES" sz="1400" dirty="0" smtClean="0"/>
              <a:t> </a:t>
            </a:r>
            <a:r>
              <a:rPr lang="ca-ES" altLang="es-ES" sz="1400" dirty="0"/>
              <a:t>		</a:t>
            </a:r>
            <a:r>
              <a:rPr lang="ca-ES" altLang="es-ES" sz="1400" dirty="0" err="1" smtClean="0"/>
              <a:t>radioterápica</a:t>
            </a:r>
            <a:r>
              <a:rPr lang="ca-ES" altLang="es-ES" sz="1400" dirty="0"/>
              <a:t>, </a:t>
            </a:r>
            <a:r>
              <a:rPr lang="ca-ES" altLang="es-ES" sz="1400" dirty="0" err="1" smtClean="0"/>
              <a:t>cuidados</a:t>
            </a:r>
            <a:r>
              <a:rPr lang="ca-ES" altLang="es-ES" sz="1400" dirty="0" smtClean="0"/>
              <a:t> </a:t>
            </a:r>
            <a:r>
              <a:rPr lang="ca-ES" altLang="es-ES" sz="1400" dirty="0" err="1" smtClean="0"/>
              <a:t>paliativos</a:t>
            </a:r>
            <a:r>
              <a:rPr lang="ca-ES" altLang="es-ES" sz="1400" dirty="0" smtClean="0"/>
              <a:t>, </a:t>
            </a:r>
            <a:r>
              <a:rPr lang="ca-ES" altLang="es-ES" sz="1400" dirty="0"/>
              <a:t>hospital de Dia) </a:t>
            </a:r>
          </a:p>
          <a:p>
            <a:pPr>
              <a:lnSpc>
                <a:spcPct val="150000"/>
              </a:lnSpc>
            </a:pPr>
            <a:r>
              <a:rPr lang="ca-ES" altLang="es-ES" sz="1400" dirty="0" err="1" smtClean="0"/>
              <a:t>Nov</a:t>
            </a:r>
            <a:r>
              <a:rPr lang="ca-ES" altLang="es-ES" sz="1400" dirty="0" smtClean="0"/>
              <a:t>-Dic </a:t>
            </a:r>
            <a:r>
              <a:rPr lang="ca-ES" altLang="es-ES" sz="1400" dirty="0"/>
              <a:t>2015	</a:t>
            </a:r>
            <a:r>
              <a:rPr lang="ca-ES" altLang="es-ES" sz="1400" dirty="0" err="1" smtClean="0"/>
              <a:t>Información</a:t>
            </a:r>
            <a:r>
              <a:rPr lang="ca-ES" altLang="es-ES" sz="1400" dirty="0" smtClean="0"/>
              <a:t>  </a:t>
            </a:r>
            <a:r>
              <a:rPr lang="ca-ES" altLang="es-ES" sz="1400" dirty="0" err="1" smtClean="0"/>
              <a:t>Comité</a:t>
            </a:r>
            <a:r>
              <a:rPr lang="ca-ES" altLang="es-ES" sz="1400" dirty="0" smtClean="0"/>
              <a:t> de Empresa</a:t>
            </a:r>
            <a:r>
              <a:rPr lang="ca-ES" altLang="es-ES" sz="1400" dirty="0"/>
              <a:t>	</a:t>
            </a:r>
          </a:p>
          <a:p>
            <a:pPr>
              <a:lnSpc>
                <a:spcPct val="150000"/>
              </a:lnSpc>
            </a:pPr>
            <a:r>
              <a:rPr lang="ca-ES" altLang="es-ES" sz="1400" dirty="0" err="1" smtClean="0"/>
              <a:t>Diciembre</a:t>
            </a:r>
            <a:r>
              <a:rPr lang="ca-ES" altLang="es-ES" sz="1400" dirty="0" smtClean="0"/>
              <a:t> </a:t>
            </a:r>
            <a:r>
              <a:rPr lang="ca-ES" altLang="es-ES" sz="1400" dirty="0"/>
              <a:t>2015	</a:t>
            </a:r>
            <a:r>
              <a:rPr lang="ca-ES" altLang="es-ES" sz="1400" dirty="0" err="1" smtClean="0"/>
              <a:t>Plan</a:t>
            </a:r>
            <a:r>
              <a:rPr lang="ca-ES" altLang="es-ES" sz="1400" dirty="0" smtClean="0"/>
              <a:t> </a:t>
            </a:r>
            <a:r>
              <a:rPr lang="ca-ES" altLang="es-ES" sz="1400" dirty="0"/>
              <a:t>de </a:t>
            </a:r>
            <a:r>
              <a:rPr lang="ca-ES" altLang="es-ES" sz="1400" dirty="0" err="1" smtClean="0"/>
              <a:t>comunicación</a:t>
            </a:r>
            <a:endParaRPr lang="ca-ES" altLang="es-ES" sz="1400" dirty="0"/>
          </a:p>
          <a:p>
            <a:pPr>
              <a:lnSpc>
                <a:spcPct val="150000"/>
              </a:lnSpc>
            </a:pPr>
            <a:r>
              <a:rPr lang="es-ES" altLang="es-ES" sz="1400" dirty="0" smtClean="0"/>
              <a:t>Enero </a:t>
            </a:r>
            <a:r>
              <a:rPr lang="ca-ES" altLang="es-ES" sz="1400" dirty="0" smtClean="0"/>
              <a:t>2016	</a:t>
            </a:r>
            <a:r>
              <a:rPr lang="ca-ES" altLang="es-ES" sz="1400" dirty="0"/>
              <a:t>	</a:t>
            </a:r>
            <a:r>
              <a:rPr lang="ca-ES" altLang="es-ES" sz="1400" dirty="0" smtClean="0"/>
              <a:t>Inicio </a:t>
            </a:r>
            <a:r>
              <a:rPr lang="ca-ES" altLang="es-ES" sz="1400" dirty="0" err="1" smtClean="0"/>
              <a:t>plam</a:t>
            </a:r>
            <a:r>
              <a:rPr lang="ca-ES" altLang="es-ES" sz="1400" dirty="0" smtClean="0"/>
              <a:t> piloto</a:t>
            </a:r>
          </a:p>
          <a:p>
            <a:pPr>
              <a:lnSpc>
                <a:spcPct val="150000"/>
              </a:lnSpc>
            </a:pPr>
            <a:r>
              <a:rPr lang="ca-ES" altLang="es-ES" sz="1400" dirty="0" smtClean="0"/>
              <a:t>25 Abril 2016	CDA </a:t>
            </a:r>
            <a:endParaRPr lang="ca-ES" altLang="es-ES" sz="1400" dirty="0"/>
          </a:p>
        </p:txBody>
      </p:sp>
    </p:spTree>
    <p:extLst>
      <p:ext uri="{BB962C8B-B14F-4D97-AF65-F5344CB8AC3E}">
        <p14:creationId xmlns:p14="http://schemas.microsoft.com/office/powerpoint/2010/main" val="188498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31850" y="666565"/>
            <a:ext cx="3763184" cy="43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584" tIns="152352" bIns="38088" anchor="ctr">
            <a:spAutoFit/>
          </a:bodyPr>
          <a:lstStyle/>
          <a:p>
            <a:r>
              <a:rPr lang="ca-ES" altLang="es-ES" sz="1600" b="1" dirty="0" smtClean="0">
                <a:solidFill>
                  <a:srgbClr val="548DD4"/>
                </a:solidFill>
                <a:latin typeface="Calibri" pitchFamily="34" charset="0"/>
              </a:rPr>
              <a:t>Equipo  </a:t>
            </a:r>
            <a:r>
              <a:rPr lang="ca-ES" altLang="es-ES" sz="1600" b="1" dirty="0" err="1" smtClean="0">
                <a:solidFill>
                  <a:srgbClr val="548DD4"/>
                </a:solidFill>
                <a:latin typeface="Calibri" pitchFamily="34" charset="0"/>
              </a:rPr>
              <a:t>multidisciplinar</a:t>
            </a:r>
            <a:r>
              <a:rPr lang="ca-ES" altLang="es-ES" sz="1600" b="1" dirty="0" smtClean="0">
                <a:solidFill>
                  <a:srgbClr val="548DD4"/>
                </a:solidFill>
                <a:latin typeface="Calibri" pitchFamily="34" charset="0"/>
              </a:rPr>
              <a:t> de la U</a:t>
            </a:r>
            <a:r>
              <a:rPr lang="es-ES" altLang="es-ES" sz="1600" b="1" dirty="0">
                <a:solidFill>
                  <a:srgbClr val="548DD4"/>
                </a:solidFill>
                <a:latin typeface="Calibri" pitchFamily="34" charset="0"/>
              </a:rPr>
              <a:t>S</a:t>
            </a:r>
            <a:r>
              <a:rPr lang="ca-ES" altLang="es-ES" sz="1600" b="1" dirty="0">
                <a:solidFill>
                  <a:srgbClr val="548DD4"/>
                </a:solidFill>
                <a:latin typeface="Calibri" pitchFamily="34" charset="0"/>
              </a:rPr>
              <a:t>I  </a:t>
            </a:r>
            <a:r>
              <a:rPr lang="ca-ES" altLang="es-ES" sz="1600" b="1" dirty="0" smtClean="0">
                <a:solidFill>
                  <a:srgbClr val="548DD4"/>
                </a:solidFill>
                <a:latin typeface="Calibri" pitchFamily="34" charset="0"/>
              </a:rPr>
              <a:t>  </a:t>
            </a:r>
            <a:endParaRPr lang="ca-ES" altLang="es-ES" sz="1600" b="1" dirty="0">
              <a:solidFill>
                <a:srgbClr val="548DD4"/>
              </a:solidFill>
              <a:latin typeface="Calibri" pitchFamily="34" charset="0"/>
            </a:endParaRPr>
          </a:p>
        </p:txBody>
      </p:sp>
      <p:sp>
        <p:nvSpPr>
          <p:cNvPr id="3" name="4 Rectángulo"/>
          <p:cNvSpPr>
            <a:spLocks noChangeArrowheads="1"/>
          </p:cNvSpPr>
          <p:nvPr/>
        </p:nvSpPr>
        <p:spPr bwMode="auto">
          <a:xfrm>
            <a:off x="1187624" y="1484784"/>
            <a:ext cx="6985000" cy="3323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altLang="es-ES" b="1" dirty="0" err="1" smtClean="0">
                <a:solidFill>
                  <a:srgbClr val="0070C0"/>
                </a:solidFill>
              </a:rPr>
              <a:t>Asistencial</a:t>
            </a:r>
            <a:r>
              <a:rPr lang="ca-ES" altLang="es-ES" b="1" dirty="0">
                <a:solidFill>
                  <a:srgbClr val="0070C0"/>
                </a:solidFill>
              </a:rPr>
              <a:t>		</a:t>
            </a:r>
            <a:r>
              <a:rPr lang="ca-ES" altLang="es-ES" b="1" dirty="0" err="1" smtClean="0">
                <a:solidFill>
                  <a:srgbClr val="0070C0"/>
                </a:solidFill>
              </a:rPr>
              <a:t>Actividad</a:t>
            </a:r>
            <a:endParaRPr lang="ca-ES" altLang="es-ES" b="1" dirty="0">
              <a:solidFill>
                <a:srgbClr val="0070C0"/>
              </a:solidFill>
            </a:endParaRPr>
          </a:p>
          <a:p>
            <a:endParaRPr lang="ca-ES" altLang="es-ES" sz="1200" dirty="0"/>
          </a:p>
          <a:p>
            <a:r>
              <a:rPr lang="ca-ES" altLang="es-ES" sz="1200" b="1" dirty="0" err="1" smtClean="0"/>
              <a:t>Médicos</a:t>
            </a:r>
            <a:r>
              <a:rPr lang="ca-ES" altLang="es-ES" sz="1200" b="1" dirty="0" smtClean="0"/>
              <a:t> 	       </a:t>
            </a:r>
            <a:r>
              <a:rPr lang="ca-ES" altLang="es-ES" sz="1200" dirty="0" smtClean="0"/>
              <a:t>Cristina </a:t>
            </a:r>
            <a:r>
              <a:rPr lang="ca-ES" altLang="es-ES" sz="1200" dirty="0"/>
              <a:t>Abadia 	Consulta de </a:t>
            </a:r>
            <a:r>
              <a:rPr lang="ca-ES" altLang="es-ES" sz="1200" dirty="0" err="1" smtClean="0"/>
              <a:t>valoración</a:t>
            </a:r>
            <a:r>
              <a:rPr lang="ca-ES" altLang="es-ES" sz="1200" dirty="0" smtClean="0"/>
              <a:t> </a:t>
            </a:r>
            <a:r>
              <a:rPr lang="ca-ES" altLang="es-ES" sz="1200" dirty="0"/>
              <a:t>inicial </a:t>
            </a:r>
            <a:r>
              <a:rPr lang="ca-ES" altLang="es-ES" sz="1200" dirty="0" smtClean="0"/>
              <a:t>y </a:t>
            </a:r>
            <a:r>
              <a:rPr lang="ca-ES" altLang="es-ES" sz="1200" dirty="0" err="1" smtClean="0"/>
              <a:t>terapia</a:t>
            </a:r>
            <a:r>
              <a:rPr lang="ca-ES" altLang="es-ES" sz="1200" dirty="0" smtClean="0"/>
              <a:t> </a:t>
            </a:r>
            <a:r>
              <a:rPr lang="ca-ES" altLang="es-ES" sz="1200" dirty="0"/>
              <a:t>					</a:t>
            </a:r>
            <a:r>
              <a:rPr lang="ca-ES" altLang="es-ES" sz="1200" dirty="0" err="1" smtClean="0"/>
              <a:t>bioenergética</a:t>
            </a:r>
            <a:r>
              <a:rPr lang="ca-ES" altLang="es-ES" sz="1200" dirty="0" smtClean="0"/>
              <a:t> (</a:t>
            </a:r>
            <a:r>
              <a:rPr lang="ca-ES" altLang="es-ES" sz="1200" dirty="0" err="1" smtClean="0"/>
              <a:t>Armonitzación</a:t>
            </a:r>
            <a:r>
              <a:rPr lang="ca-ES" altLang="es-ES" sz="1200" dirty="0" smtClean="0"/>
              <a:t> </a:t>
            </a:r>
            <a:r>
              <a:rPr lang="ca-ES" altLang="es-ES" sz="1200" dirty="0" err="1" smtClean="0"/>
              <a:t>energética</a:t>
            </a:r>
            <a:r>
              <a:rPr lang="ca-ES" altLang="es-ES" sz="1200" dirty="0"/>
              <a:t>)</a:t>
            </a:r>
          </a:p>
          <a:p>
            <a:endParaRPr lang="ca-ES" altLang="es-ES" sz="1200" dirty="0"/>
          </a:p>
          <a:p>
            <a:r>
              <a:rPr lang="ca-ES" altLang="es-ES" sz="1200" dirty="0"/>
              <a:t>	</a:t>
            </a:r>
            <a:r>
              <a:rPr lang="ca-ES" altLang="es-ES" sz="1200" dirty="0" smtClean="0"/>
              <a:t>          Dolors Garcia </a:t>
            </a:r>
            <a:r>
              <a:rPr lang="ca-ES" altLang="es-ES" sz="1200" dirty="0"/>
              <a:t>	</a:t>
            </a:r>
            <a:r>
              <a:rPr lang="ca-ES" altLang="es-ES" sz="1200" dirty="0" err="1" smtClean="0"/>
              <a:t>Terapia</a:t>
            </a:r>
            <a:r>
              <a:rPr lang="ca-ES" altLang="es-ES" sz="1200" dirty="0" smtClean="0"/>
              <a:t> </a:t>
            </a:r>
            <a:r>
              <a:rPr lang="ca-ES" altLang="es-ES" sz="1200" dirty="0" err="1" smtClean="0"/>
              <a:t>bioenergética</a:t>
            </a:r>
            <a:r>
              <a:rPr lang="ca-ES" altLang="es-ES" sz="1200" dirty="0" smtClean="0"/>
              <a:t> </a:t>
            </a:r>
            <a:r>
              <a:rPr lang="ca-ES" altLang="es-ES" sz="1200" dirty="0"/>
              <a:t>(T </a:t>
            </a:r>
            <a:r>
              <a:rPr lang="ca-ES" altLang="es-ES" sz="1200" dirty="0" err="1" smtClean="0"/>
              <a:t>polaridad</a:t>
            </a:r>
            <a:r>
              <a:rPr lang="ca-ES" altLang="es-ES" sz="1200" dirty="0" smtClean="0"/>
              <a:t>) </a:t>
            </a:r>
            <a:endParaRPr lang="ca-ES" altLang="es-ES" sz="1200" dirty="0"/>
          </a:p>
          <a:p>
            <a:endParaRPr lang="ca-ES" altLang="es-ES" sz="1200" dirty="0"/>
          </a:p>
          <a:p>
            <a:r>
              <a:rPr lang="ca-ES" altLang="es-ES" sz="1200" dirty="0"/>
              <a:t>	</a:t>
            </a:r>
            <a:r>
              <a:rPr lang="ca-ES" altLang="es-ES" sz="1200" dirty="0" smtClean="0"/>
              <a:t>       Marian Lorente   </a:t>
            </a:r>
            <a:r>
              <a:rPr lang="ca-ES" altLang="es-ES" sz="1200" dirty="0"/>
              <a:t>	Acupuntura </a:t>
            </a:r>
          </a:p>
          <a:p>
            <a:r>
              <a:rPr lang="ca-ES" altLang="es-ES" sz="1200" dirty="0" smtClean="0"/>
              <a:t>	       Anna Casas</a:t>
            </a:r>
            <a:endParaRPr lang="ca-ES" altLang="es-ES" sz="1200" dirty="0"/>
          </a:p>
          <a:p>
            <a:endParaRPr lang="ca-ES" altLang="es-ES" sz="1200" b="1" dirty="0" smtClean="0"/>
          </a:p>
          <a:p>
            <a:r>
              <a:rPr lang="ca-ES" altLang="es-ES" sz="1200" b="1" dirty="0" err="1" smtClean="0"/>
              <a:t>Enfermería</a:t>
            </a:r>
            <a:r>
              <a:rPr lang="ca-ES" altLang="es-ES" sz="1200" b="1" dirty="0" smtClean="0"/>
              <a:t>	 </a:t>
            </a:r>
            <a:r>
              <a:rPr lang="ca-ES" altLang="es-ES" sz="1200" dirty="0" smtClean="0"/>
              <a:t>Josefina </a:t>
            </a:r>
            <a:r>
              <a:rPr lang="ca-ES" altLang="es-ES" sz="1200" dirty="0"/>
              <a:t>Domenech 	Gestora de casos  </a:t>
            </a:r>
          </a:p>
          <a:p>
            <a:endParaRPr lang="ca-ES" altLang="es-ES" sz="1200" b="1" dirty="0"/>
          </a:p>
          <a:p>
            <a:r>
              <a:rPr lang="ca-ES" altLang="es-ES" sz="1200" b="1" dirty="0" err="1" smtClean="0"/>
              <a:t>Fisioterapeutas</a:t>
            </a:r>
            <a:r>
              <a:rPr lang="ca-ES" altLang="es-ES" sz="1200" b="1" dirty="0" smtClean="0"/>
              <a:t>         </a:t>
            </a:r>
            <a:r>
              <a:rPr lang="ca-ES" altLang="es-ES" sz="1200" dirty="0" smtClean="0"/>
              <a:t>Salut </a:t>
            </a:r>
            <a:r>
              <a:rPr lang="ca-ES" altLang="es-ES" sz="1200" dirty="0"/>
              <a:t>Garriga 	</a:t>
            </a:r>
            <a:r>
              <a:rPr lang="ca-ES" altLang="es-ES" sz="1200" dirty="0" err="1" smtClean="0"/>
              <a:t>Terapia</a:t>
            </a:r>
            <a:r>
              <a:rPr lang="ca-ES" altLang="es-ES" sz="1200" dirty="0" smtClean="0"/>
              <a:t> </a:t>
            </a:r>
            <a:r>
              <a:rPr lang="ca-ES" altLang="es-ES" sz="1200" dirty="0" err="1" smtClean="0"/>
              <a:t>bioenergética</a:t>
            </a:r>
            <a:r>
              <a:rPr lang="ca-ES" altLang="es-ES" sz="1200" dirty="0" smtClean="0"/>
              <a:t> (</a:t>
            </a:r>
            <a:r>
              <a:rPr lang="ca-ES" altLang="es-ES" sz="1200" dirty="0" err="1" smtClean="0"/>
              <a:t>Armonización</a:t>
            </a:r>
            <a:r>
              <a:rPr lang="ca-ES" altLang="es-ES" sz="1200" dirty="0" smtClean="0"/>
              <a:t> </a:t>
            </a:r>
            <a:r>
              <a:rPr lang="ca-ES" altLang="es-ES" sz="1200" dirty="0" err="1" smtClean="0"/>
              <a:t>energética</a:t>
            </a:r>
            <a:r>
              <a:rPr lang="ca-ES" altLang="es-ES" sz="1200" dirty="0"/>
              <a:t>) </a:t>
            </a:r>
          </a:p>
          <a:p>
            <a:endParaRPr lang="ca-ES" altLang="es-ES" sz="1200" dirty="0"/>
          </a:p>
          <a:p>
            <a:r>
              <a:rPr lang="ca-ES" altLang="es-ES" sz="1200" b="1" dirty="0" err="1" smtClean="0"/>
              <a:t>Psiconcóloga</a:t>
            </a:r>
            <a:r>
              <a:rPr lang="ca-ES" altLang="es-ES" sz="1200" b="1" dirty="0" smtClean="0"/>
              <a:t>	           </a:t>
            </a:r>
            <a:r>
              <a:rPr lang="ca-ES" altLang="es-ES" sz="1200" dirty="0" smtClean="0"/>
              <a:t>Concha </a:t>
            </a:r>
            <a:r>
              <a:rPr lang="ca-ES" altLang="es-ES" sz="1200" dirty="0"/>
              <a:t>Leon 	</a:t>
            </a:r>
            <a:r>
              <a:rPr lang="ca-ES" altLang="es-ES" sz="1200" dirty="0" err="1" smtClean="0"/>
              <a:t>Mindfullness</a:t>
            </a:r>
            <a:endParaRPr lang="ca-ES" altLang="es-ES" sz="1200" dirty="0"/>
          </a:p>
          <a:p>
            <a:endParaRPr lang="ca-ES" altLang="es-ES" sz="1200" b="1" dirty="0"/>
          </a:p>
          <a:p>
            <a:r>
              <a:rPr lang="ca-ES" altLang="es-ES" sz="1200" b="1" dirty="0" err="1" smtClean="0"/>
              <a:t>Nutrición</a:t>
            </a:r>
            <a:r>
              <a:rPr lang="ca-ES" altLang="es-ES" sz="1200" b="1" dirty="0" smtClean="0"/>
              <a:t>	          </a:t>
            </a:r>
            <a:r>
              <a:rPr lang="ca-ES" altLang="es-ES" sz="1200" dirty="0" smtClean="0"/>
              <a:t>Anna </a:t>
            </a:r>
            <a:r>
              <a:rPr lang="ca-ES" altLang="es-ES" sz="1200" dirty="0"/>
              <a:t>Gispert 	</a:t>
            </a:r>
            <a:r>
              <a:rPr lang="ca-ES" altLang="es-ES" sz="1200" dirty="0" err="1" smtClean="0"/>
              <a:t>Alimentación</a:t>
            </a:r>
            <a:endParaRPr lang="ca-ES" altLang="es-ES" sz="1200" dirty="0"/>
          </a:p>
        </p:txBody>
      </p:sp>
    </p:spTree>
    <p:extLst>
      <p:ext uri="{BB962C8B-B14F-4D97-AF65-F5344CB8AC3E}">
        <p14:creationId xmlns:p14="http://schemas.microsoft.com/office/powerpoint/2010/main" val="171408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rganization Chart 14"/>
          <p:cNvGrpSpPr>
            <a:grpSpLocks/>
          </p:cNvGrpSpPr>
          <p:nvPr/>
        </p:nvGrpSpPr>
        <p:grpSpPr bwMode="auto">
          <a:xfrm>
            <a:off x="2051050" y="981075"/>
            <a:ext cx="5472113" cy="2520950"/>
            <a:chOff x="1134" y="1272"/>
            <a:chExt cx="864" cy="1152"/>
          </a:xfrm>
        </p:grpSpPr>
        <p:cxnSp>
          <p:nvCxnSpPr>
            <p:cNvPr id="2064" name="_s2064"/>
            <p:cNvCxnSpPr>
              <a:cxnSpLocks noChangeShapeType="1"/>
              <a:stCxn id="11" idx="0"/>
              <a:endCxn id="10" idx="2"/>
            </p:cNvCxnSpPr>
            <p:nvPr/>
          </p:nvCxnSpPr>
          <p:spPr bwMode="auto">
            <a:xfrm rot="16200000">
              <a:off x="1495" y="2063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5" name="_s2065"/>
            <p:cNvCxnSpPr>
              <a:cxnSpLocks noChangeShapeType="1"/>
              <a:stCxn id="10" idx="0"/>
              <a:endCxn id="9" idx="2"/>
            </p:cNvCxnSpPr>
            <p:nvPr/>
          </p:nvCxnSpPr>
          <p:spPr bwMode="auto">
            <a:xfrm rot="16200000">
              <a:off x="1495" y="1631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_s2066"/>
            <p:cNvSpPr>
              <a:spLocks noChangeArrowheads="1"/>
            </p:cNvSpPr>
            <p:nvPr/>
          </p:nvSpPr>
          <p:spPr bwMode="auto">
            <a:xfrm>
              <a:off x="1134" y="127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Visita Servicio Oncología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médica o radioterápica o paliativos</a:t>
              </a:r>
            </a:p>
          </p:txBody>
        </p:sp>
        <p:sp>
          <p:nvSpPr>
            <p:cNvPr id="10" name="_s2067"/>
            <p:cNvSpPr>
              <a:spLocks noChangeArrowheads="1"/>
            </p:cNvSpPr>
            <p:nvPr/>
          </p:nvSpPr>
          <p:spPr bwMode="auto">
            <a:xfrm>
              <a:off x="1134" y="170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Interconsulta USI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(Gestor Clínico)</a:t>
              </a:r>
            </a:p>
          </p:txBody>
        </p:sp>
        <p:sp>
          <p:nvSpPr>
            <p:cNvPr id="11" name="_s2068"/>
            <p:cNvSpPr>
              <a:spLocks noChangeArrowheads="1"/>
            </p:cNvSpPr>
            <p:nvPr/>
          </p:nvSpPr>
          <p:spPr bwMode="auto">
            <a:xfrm>
              <a:off x="1134" y="213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Primera visita USI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(médico</a:t>
              </a:r>
              <a:r>
                <a:rPr kumimoji="0" lang="es-ES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y </a:t>
              </a: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DUI gestora de casos)</a:t>
              </a:r>
            </a:p>
          </p:txBody>
        </p:sp>
      </p:grpSp>
      <p:grpSp>
        <p:nvGrpSpPr>
          <p:cNvPr id="12" name="Organization Chart 21"/>
          <p:cNvGrpSpPr>
            <a:grpSpLocks/>
          </p:cNvGrpSpPr>
          <p:nvPr/>
        </p:nvGrpSpPr>
        <p:grpSpPr bwMode="auto">
          <a:xfrm>
            <a:off x="2051050" y="3860800"/>
            <a:ext cx="5472113" cy="2016125"/>
            <a:chOff x="1134" y="1272"/>
            <a:chExt cx="864" cy="720"/>
          </a:xfrm>
        </p:grpSpPr>
        <p:cxnSp>
          <p:nvCxnSpPr>
            <p:cNvPr id="2071" name="_s2071"/>
            <p:cNvCxnSpPr>
              <a:cxnSpLocks noChangeShapeType="1"/>
              <a:stCxn id="14" idx="0"/>
              <a:endCxn id="13" idx="2"/>
            </p:cNvCxnSpPr>
            <p:nvPr/>
          </p:nvCxnSpPr>
          <p:spPr bwMode="auto">
            <a:xfrm rot="16200000">
              <a:off x="1495" y="1631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_s2072"/>
            <p:cNvSpPr>
              <a:spLocks noChangeArrowheads="1"/>
            </p:cNvSpPr>
            <p:nvPr/>
          </p:nvSpPr>
          <p:spPr bwMode="auto">
            <a:xfrm>
              <a:off x="1134" y="127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Programación de 6-8 sesiones por terapia</a:t>
              </a:r>
            </a:p>
          </p:txBody>
        </p:sp>
        <p:sp>
          <p:nvSpPr>
            <p:cNvPr id="14" name="_s2073"/>
            <p:cNvSpPr>
              <a:spLocks noChangeArrowheads="1"/>
            </p:cNvSpPr>
            <p:nvPr/>
          </p:nvSpPr>
          <p:spPr bwMode="auto">
            <a:xfrm>
              <a:off x="1134" y="170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Visita alta USI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95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Gestor Clínic - Entorn de Salut Integrativa (6.4.3.4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46374"/>
            <a:ext cx="6965888" cy="5374914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907704" y="789557"/>
            <a:ext cx="259228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102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Gestor Clínic - Entorn de Salut Integrativa (6.4.3.4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48680"/>
            <a:ext cx="6984776" cy="5389488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979712" y="692696"/>
            <a:ext cx="230425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725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 txBox="1">
            <a:spLocks/>
          </p:cNvSpPr>
          <p:nvPr/>
        </p:nvSpPr>
        <p:spPr>
          <a:xfrm>
            <a:off x="665095" y="1575086"/>
            <a:ext cx="7920880" cy="3942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a-ES" altLang="es-ES" sz="1800" dirty="0" err="1" smtClean="0"/>
              <a:t>Datos</a:t>
            </a:r>
            <a:r>
              <a:rPr lang="ca-ES" altLang="es-ES" sz="1800" dirty="0" smtClean="0"/>
              <a:t> USI </a:t>
            </a:r>
            <a:r>
              <a:rPr lang="ca-ES" altLang="es-ES" sz="1800" dirty="0" err="1" smtClean="0"/>
              <a:t>Enero</a:t>
            </a:r>
            <a:r>
              <a:rPr lang="ca-ES" altLang="es-ES" sz="1800" dirty="0" smtClean="0"/>
              <a:t>- </a:t>
            </a:r>
            <a:r>
              <a:rPr lang="ca-ES" altLang="es-ES" sz="1800" dirty="0" err="1" smtClean="0"/>
              <a:t>Junio</a:t>
            </a:r>
            <a:r>
              <a:rPr lang="ca-ES" altLang="es-ES" sz="1800" dirty="0" smtClean="0"/>
              <a:t> 2016</a:t>
            </a:r>
          </a:p>
          <a:p>
            <a:pPr algn="l">
              <a:defRPr/>
            </a:pPr>
            <a:endParaRPr lang="ca-ES" altLang="es-ES" sz="1800" dirty="0"/>
          </a:p>
          <a:p>
            <a:pPr algn="l">
              <a:defRPr/>
            </a:pPr>
            <a:endParaRPr lang="ca-ES" altLang="es-ES" sz="1800" dirty="0" smtClean="0"/>
          </a:p>
          <a:p>
            <a:pPr algn="l"/>
            <a:r>
              <a:rPr lang="es-ES" sz="1800" dirty="0" smtClean="0"/>
              <a:t>N</a:t>
            </a:r>
            <a:r>
              <a:rPr lang="es-ES" sz="1800" dirty="0"/>
              <a:t>= 20</a:t>
            </a:r>
          </a:p>
          <a:p>
            <a:pPr algn="l"/>
            <a:r>
              <a:rPr lang="es-ES" sz="1800" dirty="0"/>
              <a:t>19 mujeres y 1 </a:t>
            </a:r>
            <a:r>
              <a:rPr lang="es-ES" sz="1800" dirty="0" smtClean="0"/>
              <a:t>hombre</a:t>
            </a:r>
          </a:p>
          <a:p>
            <a:pPr algn="l"/>
            <a:endParaRPr lang="es-ES" sz="1800" dirty="0"/>
          </a:p>
          <a:p>
            <a:pPr algn="l"/>
            <a:r>
              <a:rPr lang="es-ES" sz="1800" dirty="0"/>
              <a:t>Los </a:t>
            </a:r>
            <a:r>
              <a:rPr lang="es-ES" sz="1800" dirty="0" err="1"/>
              <a:t>Dx</a:t>
            </a:r>
            <a:r>
              <a:rPr lang="es-ES" sz="1800" dirty="0"/>
              <a:t>: 14 </a:t>
            </a:r>
            <a:r>
              <a:rPr lang="es-ES" sz="1800" dirty="0" err="1"/>
              <a:t>C.Mama</a:t>
            </a:r>
            <a:r>
              <a:rPr lang="es-ES" sz="1800" dirty="0"/>
              <a:t>, 2 C. colon, 2 Melanoma, 1 C. Peritoneal y 1 no </a:t>
            </a:r>
            <a:r>
              <a:rPr lang="es-ES" sz="1800" dirty="0" smtClean="0"/>
              <a:t>contesta</a:t>
            </a:r>
          </a:p>
          <a:p>
            <a:pPr algn="l"/>
            <a:endParaRPr lang="es-ES" sz="1800" dirty="0"/>
          </a:p>
          <a:p>
            <a:pPr algn="l"/>
            <a:r>
              <a:rPr lang="es-ES" sz="1800" dirty="0"/>
              <a:t>15 de los pacientes habían recibido tratamientos integrativos antes del </a:t>
            </a:r>
            <a:r>
              <a:rPr lang="es-ES" sz="1800" dirty="0" err="1" smtClean="0"/>
              <a:t>Dx</a:t>
            </a:r>
            <a:endParaRPr lang="es-ES" sz="1800" dirty="0" smtClean="0"/>
          </a:p>
          <a:p>
            <a:pPr algn="l"/>
            <a:endParaRPr lang="es-ES" sz="1800" dirty="0"/>
          </a:p>
          <a:p>
            <a:pPr algn="l"/>
            <a:r>
              <a:rPr lang="es-ES" sz="1800" dirty="0"/>
              <a:t>n=6 (Han finalizado el tratamiento integrativo</a:t>
            </a:r>
            <a:r>
              <a:rPr lang="es-ES" sz="1800" dirty="0" smtClean="0"/>
              <a:t>)</a:t>
            </a:r>
          </a:p>
          <a:p>
            <a:pPr algn="l"/>
            <a:endParaRPr lang="es-ES" sz="1800" dirty="0"/>
          </a:p>
          <a:p>
            <a:pPr algn="l"/>
            <a:r>
              <a:rPr lang="es-ES" sz="1800" dirty="0" smtClean="0"/>
              <a:t>El </a:t>
            </a:r>
            <a:r>
              <a:rPr lang="es-ES" sz="1800" dirty="0"/>
              <a:t>100% manifiesta sentirse muy satisfecho con el </a:t>
            </a:r>
            <a:r>
              <a:rPr lang="es-ES" sz="1800" dirty="0" err="1"/>
              <a:t>tto</a:t>
            </a:r>
            <a:r>
              <a:rPr lang="es-ES" sz="1800" dirty="0"/>
              <a:t>. Integrativo </a:t>
            </a:r>
            <a:r>
              <a:rPr lang="es-ES" sz="1800" dirty="0" smtClean="0"/>
              <a:t>recibido</a:t>
            </a:r>
          </a:p>
          <a:p>
            <a:pPr algn="l"/>
            <a:endParaRPr lang="es-ES" sz="1800" dirty="0"/>
          </a:p>
          <a:p>
            <a:pPr algn="l"/>
            <a:r>
              <a:rPr lang="es-ES" sz="1800" dirty="0"/>
              <a:t>En el HAD se aprecia una disminución de la media de la ansiedad (HAD ansiedad inicial 9,5 y </a:t>
            </a:r>
            <a:r>
              <a:rPr lang="es-ES" sz="1800" dirty="0" smtClean="0"/>
              <a:t>HAD ansiedad </a:t>
            </a:r>
            <a:r>
              <a:rPr lang="es-ES" sz="1800" dirty="0"/>
              <a:t>final 8,67) no llega a ser estadísticamente  significativo por el bajo número de pacientes, pero hay una tendencia.</a:t>
            </a:r>
          </a:p>
          <a:p>
            <a:pPr algn="l">
              <a:defRPr/>
            </a:pPr>
            <a:endParaRPr lang="ca-ES" altLang="es-ES" sz="1800" dirty="0"/>
          </a:p>
        </p:txBody>
      </p:sp>
    </p:spTree>
    <p:extLst>
      <p:ext uri="{BB962C8B-B14F-4D97-AF65-F5344CB8AC3E}">
        <p14:creationId xmlns:p14="http://schemas.microsoft.com/office/powerpoint/2010/main" val="422274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971600" y="1124744"/>
            <a:ext cx="7210425" cy="4525963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es-ES" sz="2000" dirty="0" smtClean="0"/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es-ES" sz="2000" dirty="0"/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es-ES" sz="2000" dirty="0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es-ES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602122" y="622540"/>
            <a:ext cx="5562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Propuesta continuidad USI: sistema gratuito-privado. </a:t>
            </a:r>
          </a:p>
          <a:p>
            <a:r>
              <a:rPr lang="es-ES" dirty="0" smtClean="0"/>
              <a:t>Aprobación Gerencia-Dirección </a:t>
            </a:r>
            <a:r>
              <a:rPr lang="es-ES" dirty="0"/>
              <a:t>A</a:t>
            </a:r>
            <a:r>
              <a:rPr lang="es-ES" dirty="0" smtClean="0"/>
              <a:t>sistencial octubre 2016</a:t>
            </a:r>
            <a:endParaRPr lang="es-ES" dirty="0"/>
          </a:p>
        </p:txBody>
      </p:sp>
      <p:sp>
        <p:nvSpPr>
          <p:cNvPr id="3" name="2 Flecha circular"/>
          <p:cNvSpPr/>
          <p:nvPr/>
        </p:nvSpPr>
        <p:spPr>
          <a:xfrm rot="10800000">
            <a:off x="3779912" y="4365104"/>
            <a:ext cx="1814248" cy="1512168"/>
          </a:xfrm>
          <a:prstGeom prst="circular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794954697"/>
              </p:ext>
            </p:extLst>
          </p:nvPr>
        </p:nvGraphicFramePr>
        <p:xfrm>
          <a:off x="1187624" y="1340768"/>
          <a:ext cx="6096000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601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399140"/>
              </p:ext>
            </p:extLst>
          </p:nvPr>
        </p:nvGraphicFramePr>
        <p:xfrm>
          <a:off x="1115616" y="1700808"/>
          <a:ext cx="6983412" cy="2655890"/>
        </p:xfrm>
        <a:graphic>
          <a:graphicData uri="http://schemas.openxmlformats.org/drawingml/2006/table">
            <a:tbl>
              <a:tblPr/>
              <a:tblGrid>
                <a:gridCol w="1395412"/>
                <a:gridCol w="2060823"/>
                <a:gridCol w="733177"/>
                <a:gridCol w="1398588"/>
                <a:gridCol w="1395412"/>
              </a:tblGrid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Ítem</a:t>
                      </a:r>
                    </a:p>
                  </a:txBody>
                  <a:tcPr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1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Escala</a:t>
                      </a:r>
                    </a:p>
                  </a:txBody>
                  <a:tcPr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1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Pre</a:t>
                      </a:r>
                    </a:p>
                  </a:txBody>
                  <a:tcPr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1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Post</a:t>
                      </a:r>
                    </a:p>
                  </a:txBody>
                  <a:tcPr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1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</a:p>
                  </a:txBody>
                  <a:tcPr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11E7"/>
                    </a:solidFill>
                  </a:tcPr>
                </a:tc>
              </a:tr>
              <a:tr h="1017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</a:rPr>
                        <a:t>Calidad de vida global</a:t>
                      </a:r>
                    </a:p>
                  </a:txBody>
                  <a:tcPr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</a:rPr>
                        <a:t>QLQ C30</a:t>
                      </a:r>
                    </a:p>
                  </a:txBody>
                  <a:tcPr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</a:rPr>
                        <a:t>63,9</a:t>
                      </a:r>
                    </a:p>
                  </a:txBody>
                  <a:tcPr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</a:rPr>
                        <a:t>74,7</a:t>
                      </a:r>
                    </a:p>
                  </a:txBody>
                  <a:tcPr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</a:rPr>
                        <a:t>p 0,003</a:t>
                      </a:r>
                    </a:p>
                  </a:txBody>
                  <a:tcPr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</a:rPr>
                        <a:t>Ansiedad</a:t>
                      </a:r>
                    </a:p>
                  </a:txBody>
                  <a:tcPr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</a:rPr>
                        <a:t>HADA</a:t>
                      </a:r>
                    </a:p>
                  </a:txBody>
                  <a:tcPr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</a:rPr>
                        <a:t>7,3</a:t>
                      </a:r>
                    </a:p>
                  </a:txBody>
                  <a:tcPr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</a:rPr>
                        <a:t>5,5</a:t>
                      </a:r>
                    </a:p>
                  </a:txBody>
                  <a:tcPr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</a:rPr>
                        <a:t>P 0,000</a:t>
                      </a:r>
                    </a:p>
                  </a:txBody>
                  <a:tcPr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</a:rPr>
                        <a:t>Depresión</a:t>
                      </a:r>
                    </a:p>
                  </a:txBody>
                  <a:tcPr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</a:rPr>
                        <a:t>HADD</a:t>
                      </a:r>
                    </a:p>
                  </a:txBody>
                  <a:tcPr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</a:rPr>
                        <a:t>4,3</a:t>
                      </a:r>
                    </a:p>
                  </a:txBody>
                  <a:tcPr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</a:rPr>
                        <a:t>2,7</a:t>
                      </a:r>
                    </a:p>
                  </a:txBody>
                  <a:tcPr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</a:rPr>
                        <a:t>p 0,000</a:t>
                      </a:r>
                    </a:p>
                  </a:txBody>
                  <a:tcPr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</a:rPr>
                        <a:t>Fatiga</a:t>
                      </a:r>
                    </a:p>
                  </a:txBody>
                  <a:tcPr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</a:rPr>
                        <a:t>EVA</a:t>
                      </a:r>
                    </a:p>
                  </a:txBody>
                  <a:tcPr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</a:rPr>
                        <a:t>2,24</a:t>
                      </a:r>
                    </a:p>
                  </a:txBody>
                  <a:tcPr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</a:rPr>
                        <a:t>1,58</a:t>
                      </a:r>
                    </a:p>
                  </a:txBody>
                  <a:tcPr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 0.017</a:t>
                      </a:r>
                    </a:p>
                  </a:txBody>
                  <a:tcPr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30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Título 1"/>
          <p:cNvSpPr txBox="1">
            <a:spLocks/>
          </p:cNvSpPr>
          <p:nvPr/>
        </p:nvSpPr>
        <p:spPr bwMode="auto">
          <a:xfrm>
            <a:off x="496888" y="2065338"/>
            <a:ext cx="7710487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lnSpc>
                <a:spcPct val="90000"/>
              </a:lnSpc>
              <a:buFont typeface="Arial" charset="0"/>
              <a:buChar char="•"/>
            </a:pPr>
            <a:endParaRPr lang="es-ES" altLang="es-ES" sz="1600">
              <a:solidFill>
                <a:srgbClr val="7F7F7F"/>
              </a:solidFill>
              <a:ea typeface="MS PGothic"/>
              <a:cs typeface="MS PGothic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073150" y="1185863"/>
            <a:ext cx="6213475" cy="3603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s-ES" sz="1600" b="1" spc="300" dirty="0">
              <a:solidFill>
                <a:srgbClr val="0070C0"/>
              </a:solidFill>
            </a:endParaRPr>
          </a:p>
        </p:txBody>
      </p:sp>
      <p:sp>
        <p:nvSpPr>
          <p:cNvPr id="271363" name="Título 1"/>
          <p:cNvSpPr txBox="1">
            <a:spLocks/>
          </p:cNvSpPr>
          <p:nvPr/>
        </p:nvSpPr>
        <p:spPr bwMode="auto">
          <a:xfrm>
            <a:off x="1427163" y="3141663"/>
            <a:ext cx="62134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fr-FR" altLang="es-ES" sz="2400" b="1" dirty="0" err="1" smtClean="0">
                <a:solidFill>
                  <a:srgbClr val="0070C0"/>
                </a:solidFill>
                <a:ea typeface="MS PGothic"/>
                <a:cs typeface="MS PGothic"/>
              </a:rPr>
              <a:t>Enamorarse</a:t>
            </a:r>
            <a:r>
              <a:rPr lang="fr-FR" altLang="es-ES" sz="2400" b="1" dirty="0" smtClean="0">
                <a:solidFill>
                  <a:srgbClr val="0070C0"/>
                </a:solidFill>
                <a:ea typeface="MS PGothic"/>
                <a:cs typeface="MS PGothic"/>
              </a:rPr>
              <a:t> de </a:t>
            </a:r>
            <a:r>
              <a:rPr lang="fr-FR" altLang="es-ES" sz="2400" b="1" dirty="0" err="1" smtClean="0">
                <a:solidFill>
                  <a:srgbClr val="0070C0"/>
                </a:solidFill>
                <a:ea typeface="MS PGothic"/>
                <a:cs typeface="MS PGothic"/>
              </a:rPr>
              <a:t>uno</a:t>
            </a:r>
            <a:r>
              <a:rPr lang="fr-FR" altLang="es-ES" sz="2400" b="1" dirty="0" smtClean="0">
                <a:solidFill>
                  <a:srgbClr val="0070C0"/>
                </a:solidFill>
                <a:ea typeface="MS PGothic"/>
                <a:cs typeface="MS PGothic"/>
              </a:rPr>
              <a:t> </a:t>
            </a:r>
            <a:r>
              <a:rPr lang="fr-FR" altLang="es-ES" sz="2400" b="1" dirty="0" err="1" smtClean="0">
                <a:solidFill>
                  <a:srgbClr val="0070C0"/>
                </a:solidFill>
                <a:ea typeface="MS PGothic"/>
                <a:cs typeface="MS PGothic"/>
              </a:rPr>
              <a:t>mismo</a:t>
            </a:r>
            <a:r>
              <a:rPr lang="fr-FR" altLang="es-ES" sz="2400" b="1" dirty="0" smtClean="0">
                <a:solidFill>
                  <a:srgbClr val="0070C0"/>
                </a:solidFill>
                <a:ea typeface="MS PGothic"/>
                <a:cs typeface="MS PGothic"/>
              </a:rPr>
              <a:t> es </a:t>
            </a:r>
            <a:r>
              <a:rPr lang="fr-FR" altLang="es-ES" sz="2400" b="1" dirty="0" err="1" smtClean="0">
                <a:solidFill>
                  <a:srgbClr val="0070C0"/>
                </a:solidFill>
                <a:ea typeface="MS PGothic"/>
                <a:cs typeface="MS PGothic"/>
              </a:rPr>
              <a:t>una</a:t>
            </a:r>
            <a:r>
              <a:rPr lang="fr-FR" altLang="es-ES" sz="2400" b="1" dirty="0" smtClean="0">
                <a:solidFill>
                  <a:srgbClr val="0070C0"/>
                </a:solidFill>
                <a:ea typeface="MS PGothic"/>
                <a:cs typeface="MS PGothic"/>
              </a:rPr>
              <a:t> </a:t>
            </a:r>
            <a:r>
              <a:rPr lang="fr-FR" altLang="es-ES" sz="2400" b="1" dirty="0" err="1" smtClean="0">
                <a:solidFill>
                  <a:srgbClr val="0070C0"/>
                </a:solidFill>
                <a:ea typeface="MS PGothic"/>
                <a:cs typeface="MS PGothic"/>
              </a:rPr>
              <a:t>tarea</a:t>
            </a:r>
            <a:r>
              <a:rPr lang="fr-FR" altLang="es-ES" sz="2400" b="1" dirty="0" smtClean="0">
                <a:solidFill>
                  <a:srgbClr val="0070C0"/>
                </a:solidFill>
                <a:ea typeface="MS PGothic"/>
                <a:cs typeface="MS PGothic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fr-FR" altLang="es-ES" sz="2400" b="1" dirty="0" smtClean="0">
                <a:solidFill>
                  <a:srgbClr val="0070C0"/>
                </a:solidFill>
                <a:ea typeface="MS PGothic"/>
                <a:cs typeface="MS PGothic"/>
              </a:rPr>
              <a:t>que </a:t>
            </a:r>
            <a:r>
              <a:rPr lang="fr-FR" altLang="es-ES" sz="2400" b="1" dirty="0" err="1" smtClean="0">
                <a:solidFill>
                  <a:srgbClr val="0070C0"/>
                </a:solidFill>
                <a:ea typeface="MS PGothic"/>
                <a:cs typeface="MS PGothic"/>
              </a:rPr>
              <a:t>puede</a:t>
            </a:r>
            <a:r>
              <a:rPr lang="fr-FR" altLang="es-ES" sz="2400" b="1" dirty="0" smtClean="0">
                <a:solidFill>
                  <a:srgbClr val="0070C0"/>
                </a:solidFill>
                <a:ea typeface="MS PGothic"/>
                <a:cs typeface="MS PGothic"/>
              </a:rPr>
              <a:t> </a:t>
            </a:r>
            <a:r>
              <a:rPr lang="fr-FR" altLang="es-ES" sz="2400" b="1" dirty="0" err="1" smtClean="0">
                <a:solidFill>
                  <a:srgbClr val="0070C0"/>
                </a:solidFill>
                <a:ea typeface="MS PGothic"/>
                <a:cs typeface="MS PGothic"/>
              </a:rPr>
              <a:t>durar</a:t>
            </a:r>
            <a:r>
              <a:rPr lang="fr-FR" altLang="es-ES" sz="2400" b="1" dirty="0" smtClean="0">
                <a:solidFill>
                  <a:srgbClr val="0070C0"/>
                </a:solidFill>
                <a:ea typeface="MS PGothic"/>
                <a:cs typeface="MS PGothic"/>
              </a:rPr>
              <a:t> </a:t>
            </a:r>
            <a:r>
              <a:rPr lang="fr-FR" altLang="es-ES" sz="2400" b="1" dirty="0" err="1" smtClean="0">
                <a:solidFill>
                  <a:srgbClr val="0070C0"/>
                </a:solidFill>
                <a:ea typeface="MS PGothic"/>
                <a:cs typeface="MS PGothic"/>
              </a:rPr>
              <a:t>toda</a:t>
            </a:r>
            <a:r>
              <a:rPr lang="fr-FR" altLang="es-ES" sz="2400" b="1" dirty="0" smtClean="0">
                <a:solidFill>
                  <a:srgbClr val="0070C0"/>
                </a:solidFill>
                <a:ea typeface="MS PGothic"/>
                <a:cs typeface="MS PGothic"/>
              </a:rPr>
              <a:t> </a:t>
            </a:r>
            <a:r>
              <a:rPr lang="fr-FR" altLang="es-ES" sz="2400" b="1" dirty="0" err="1" smtClean="0">
                <a:solidFill>
                  <a:srgbClr val="0070C0"/>
                </a:solidFill>
                <a:ea typeface="MS PGothic"/>
                <a:cs typeface="MS PGothic"/>
              </a:rPr>
              <a:t>una</a:t>
            </a:r>
            <a:r>
              <a:rPr lang="fr-FR" altLang="es-ES" sz="2400" b="1" dirty="0" smtClean="0">
                <a:solidFill>
                  <a:srgbClr val="0070C0"/>
                </a:solidFill>
                <a:ea typeface="MS PGothic"/>
                <a:cs typeface="MS PGothic"/>
              </a:rPr>
              <a:t> vida</a:t>
            </a:r>
          </a:p>
          <a:p>
            <a:pPr algn="ctr">
              <a:lnSpc>
                <a:spcPct val="90000"/>
              </a:lnSpc>
            </a:pPr>
            <a:endParaRPr lang="fr-FR" altLang="es-ES" sz="2400" b="1" dirty="0">
              <a:solidFill>
                <a:srgbClr val="0070C0"/>
              </a:solidFill>
              <a:ea typeface="MS PGothic"/>
              <a:cs typeface="MS PGothic"/>
            </a:endParaRPr>
          </a:p>
          <a:p>
            <a:pPr algn="ctr">
              <a:lnSpc>
                <a:spcPct val="90000"/>
              </a:lnSpc>
            </a:pPr>
            <a:r>
              <a:rPr lang="fr-FR" altLang="es-ES" sz="2400" b="1" smtClean="0">
                <a:solidFill>
                  <a:srgbClr val="0070C0"/>
                </a:solidFill>
                <a:ea typeface="MS PGothic"/>
                <a:cs typeface="MS PGothic"/>
              </a:rPr>
              <a:t>Oscar Wilde</a:t>
            </a:r>
            <a:endParaRPr lang="es-ES" altLang="es-ES" sz="2400" b="1" dirty="0">
              <a:solidFill>
                <a:srgbClr val="0070C0"/>
              </a:solidFill>
              <a:ea typeface="MS PGothic"/>
              <a:cs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425716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t d'imatges de imagen interrogant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00022"/>
            <a:ext cx="46767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94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3 Rectángulo"/>
          <p:cNvSpPr>
            <a:spLocks noChangeArrowheads="1"/>
          </p:cNvSpPr>
          <p:nvPr/>
        </p:nvSpPr>
        <p:spPr bwMode="auto">
          <a:xfrm>
            <a:off x="2699792" y="2780928"/>
            <a:ext cx="3521948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b="1" dirty="0" smtClean="0">
                <a:solidFill>
                  <a:srgbClr val="0070C0"/>
                </a:solidFill>
              </a:rPr>
              <a:t>M</a:t>
            </a:r>
            <a:r>
              <a:rPr lang="es-ES" b="1" dirty="0" err="1" smtClean="0">
                <a:solidFill>
                  <a:srgbClr val="0070C0"/>
                </a:solidFill>
              </a:rPr>
              <a:t>uchas</a:t>
            </a:r>
            <a:r>
              <a:rPr lang="es-ES" b="1" dirty="0" smtClean="0">
                <a:solidFill>
                  <a:srgbClr val="0070C0"/>
                </a:solidFill>
              </a:rPr>
              <a:t> gracias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0070C0"/>
                </a:solidFill>
              </a:rPr>
              <a:t>cabadia@cst.cat </a:t>
            </a:r>
            <a:endParaRPr lang="es-ES" b="1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96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4" descr="Image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908050"/>
            <a:ext cx="3538537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84213" y="1125538"/>
            <a:ext cx="3703637" cy="4949825"/>
            <a:chOff x="431" y="709"/>
            <a:chExt cx="2333" cy="3118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31" y="709"/>
              <a:ext cx="2333" cy="3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24" y="3459"/>
              <a:ext cx="1871" cy="106"/>
            </a:xfrm>
            <a:custGeom>
              <a:avLst/>
              <a:gdLst>
                <a:gd name="T0" fmla="*/ 0 w 1871"/>
                <a:gd name="T1" fmla="*/ 106 h 106"/>
                <a:gd name="T2" fmla="*/ 121 w 1871"/>
                <a:gd name="T3" fmla="*/ 0 h 106"/>
                <a:gd name="T4" fmla="*/ 1871 w 1871"/>
                <a:gd name="T5" fmla="*/ 0 h 106"/>
                <a:gd name="T6" fmla="*/ 1751 w 1871"/>
                <a:gd name="T7" fmla="*/ 106 h 106"/>
                <a:gd name="T8" fmla="*/ 0 w 1871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1" h="106">
                  <a:moveTo>
                    <a:pt x="0" y="106"/>
                  </a:moveTo>
                  <a:lnTo>
                    <a:pt x="121" y="0"/>
                  </a:lnTo>
                  <a:lnTo>
                    <a:pt x="1871" y="0"/>
                  </a:lnTo>
                  <a:lnTo>
                    <a:pt x="1751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24" y="861"/>
              <a:ext cx="121" cy="2704"/>
            </a:xfrm>
            <a:custGeom>
              <a:avLst/>
              <a:gdLst>
                <a:gd name="T0" fmla="*/ 0 w 121"/>
                <a:gd name="T1" fmla="*/ 2704 h 2704"/>
                <a:gd name="T2" fmla="*/ 0 w 121"/>
                <a:gd name="T3" fmla="*/ 106 h 2704"/>
                <a:gd name="T4" fmla="*/ 121 w 121"/>
                <a:gd name="T5" fmla="*/ 0 h 2704"/>
                <a:gd name="T6" fmla="*/ 121 w 121"/>
                <a:gd name="T7" fmla="*/ 2598 h 2704"/>
                <a:gd name="T8" fmla="*/ 0 w 121"/>
                <a:gd name="T9" fmla="*/ 2704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704">
                  <a:moveTo>
                    <a:pt x="0" y="2704"/>
                  </a:moveTo>
                  <a:lnTo>
                    <a:pt x="0" y="106"/>
                  </a:lnTo>
                  <a:lnTo>
                    <a:pt x="121" y="0"/>
                  </a:lnTo>
                  <a:lnTo>
                    <a:pt x="121" y="2598"/>
                  </a:lnTo>
                  <a:lnTo>
                    <a:pt x="0" y="270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745" y="861"/>
              <a:ext cx="1750" cy="2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24" y="3459"/>
              <a:ext cx="1871" cy="106"/>
            </a:xfrm>
            <a:custGeom>
              <a:avLst/>
              <a:gdLst>
                <a:gd name="T0" fmla="*/ 0 w 418"/>
                <a:gd name="T1" fmla="*/ 21 h 21"/>
                <a:gd name="T2" fmla="*/ 27 w 418"/>
                <a:gd name="T3" fmla="*/ 0 h 21"/>
                <a:gd name="T4" fmla="*/ 418 w 418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" h="21">
                  <a:moveTo>
                    <a:pt x="0" y="21"/>
                  </a:moveTo>
                  <a:lnTo>
                    <a:pt x="27" y="0"/>
                  </a:lnTo>
                  <a:lnTo>
                    <a:pt x="418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624" y="3202"/>
              <a:ext cx="1871" cy="100"/>
            </a:xfrm>
            <a:custGeom>
              <a:avLst/>
              <a:gdLst>
                <a:gd name="T0" fmla="*/ 0 w 418"/>
                <a:gd name="T1" fmla="*/ 20 h 20"/>
                <a:gd name="T2" fmla="*/ 27 w 418"/>
                <a:gd name="T3" fmla="*/ 0 h 20"/>
                <a:gd name="T4" fmla="*/ 418 w 418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" h="20">
                  <a:moveTo>
                    <a:pt x="0" y="20"/>
                  </a:moveTo>
                  <a:lnTo>
                    <a:pt x="27" y="0"/>
                  </a:lnTo>
                  <a:lnTo>
                    <a:pt x="418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624" y="2939"/>
              <a:ext cx="1871" cy="106"/>
            </a:xfrm>
            <a:custGeom>
              <a:avLst/>
              <a:gdLst>
                <a:gd name="T0" fmla="*/ 0 w 418"/>
                <a:gd name="T1" fmla="*/ 21 h 21"/>
                <a:gd name="T2" fmla="*/ 27 w 418"/>
                <a:gd name="T3" fmla="*/ 0 h 21"/>
                <a:gd name="T4" fmla="*/ 418 w 418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" h="21">
                  <a:moveTo>
                    <a:pt x="0" y="21"/>
                  </a:moveTo>
                  <a:lnTo>
                    <a:pt x="27" y="0"/>
                  </a:lnTo>
                  <a:lnTo>
                    <a:pt x="418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24" y="2682"/>
              <a:ext cx="1871" cy="101"/>
            </a:xfrm>
            <a:custGeom>
              <a:avLst/>
              <a:gdLst>
                <a:gd name="T0" fmla="*/ 0 w 418"/>
                <a:gd name="T1" fmla="*/ 20 h 20"/>
                <a:gd name="T2" fmla="*/ 27 w 418"/>
                <a:gd name="T3" fmla="*/ 0 h 20"/>
                <a:gd name="T4" fmla="*/ 418 w 418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" h="20">
                  <a:moveTo>
                    <a:pt x="0" y="20"/>
                  </a:moveTo>
                  <a:lnTo>
                    <a:pt x="27" y="0"/>
                  </a:lnTo>
                  <a:lnTo>
                    <a:pt x="418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624" y="2420"/>
              <a:ext cx="1871" cy="106"/>
            </a:xfrm>
            <a:custGeom>
              <a:avLst/>
              <a:gdLst>
                <a:gd name="T0" fmla="*/ 0 w 418"/>
                <a:gd name="T1" fmla="*/ 21 h 21"/>
                <a:gd name="T2" fmla="*/ 27 w 418"/>
                <a:gd name="T3" fmla="*/ 0 h 21"/>
                <a:gd name="T4" fmla="*/ 418 w 418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" h="21">
                  <a:moveTo>
                    <a:pt x="0" y="21"/>
                  </a:moveTo>
                  <a:lnTo>
                    <a:pt x="27" y="0"/>
                  </a:lnTo>
                  <a:lnTo>
                    <a:pt x="418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624" y="2163"/>
              <a:ext cx="1871" cy="100"/>
            </a:xfrm>
            <a:custGeom>
              <a:avLst/>
              <a:gdLst>
                <a:gd name="T0" fmla="*/ 0 w 418"/>
                <a:gd name="T1" fmla="*/ 20 h 20"/>
                <a:gd name="T2" fmla="*/ 27 w 418"/>
                <a:gd name="T3" fmla="*/ 0 h 20"/>
                <a:gd name="T4" fmla="*/ 418 w 418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" h="20">
                  <a:moveTo>
                    <a:pt x="0" y="20"/>
                  </a:moveTo>
                  <a:lnTo>
                    <a:pt x="27" y="0"/>
                  </a:lnTo>
                  <a:lnTo>
                    <a:pt x="418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24" y="1900"/>
              <a:ext cx="1871" cy="106"/>
            </a:xfrm>
            <a:custGeom>
              <a:avLst/>
              <a:gdLst>
                <a:gd name="T0" fmla="*/ 0 w 418"/>
                <a:gd name="T1" fmla="*/ 21 h 21"/>
                <a:gd name="T2" fmla="*/ 27 w 418"/>
                <a:gd name="T3" fmla="*/ 0 h 21"/>
                <a:gd name="T4" fmla="*/ 418 w 418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" h="21">
                  <a:moveTo>
                    <a:pt x="0" y="21"/>
                  </a:moveTo>
                  <a:lnTo>
                    <a:pt x="27" y="0"/>
                  </a:lnTo>
                  <a:lnTo>
                    <a:pt x="418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624" y="1643"/>
              <a:ext cx="1871" cy="101"/>
            </a:xfrm>
            <a:custGeom>
              <a:avLst/>
              <a:gdLst>
                <a:gd name="T0" fmla="*/ 0 w 418"/>
                <a:gd name="T1" fmla="*/ 20 h 20"/>
                <a:gd name="T2" fmla="*/ 27 w 418"/>
                <a:gd name="T3" fmla="*/ 0 h 20"/>
                <a:gd name="T4" fmla="*/ 418 w 418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" h="20">
                  <a:moveTo>
                    <a:pt x="0" y="20"/>
                  </a:moveTo>
                  <a:lnTo>
                    <a:pt x="27" y="0"/>
                  </a:lnTo>
                  <a:lnTo>
                    <a:pt x="418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624" y="1381"/>
              <a:ext cx="1871" cy="106"/>
            </a:xfrm>
            <a:custGeom>
              <a:avLst/>
              <a:gdLst>
                <a:gd name="T0" fmla="*/ 0 w 418"/>
                <a:gd name="T1" fmla="*/ 21 h 21"/>
                <a:gd name="T2" fmla="*/ 27 w 418"/>
                <a:gd name="T3" fmla="*/ 0 h 21"/>
                <a:gd name="T4" fmla="*/ 418 w 418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" h="21">
                  <a:moveTo>
                    <a:pt x="0" y="21"/>
                  </a:moveTo>
                  <a:lnTo>
                    <a:pt x="27" y="0"/>
                  </a:lnTo>
                  <a:lnTo>
                    <a:pt x="418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624" y="1124"/>
              <a:ext cx="1871" cy="101"/>
            </a:xfrm>
            <a:custGeom>
              <a:avLst/>
              <a:gdLst>
                <a:gd name="T0" fmla="*/ 0 w 418"/>
                <a:gd name="T1" fmla="*/ 20 h 20"/>
                <a:gd name="T2" fmla="*/ 27 w 418"/>
                <a:gd name="T3" fmla="*/ 0 h 20"/>
                <a:gd name="T4" fmla="*/ 418 w 418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" h="20">
                  <a:moveTo>
                    <a:pt x="0" y="20"/>
                  </a:moveTo>
                  <a:lnTo>
                    <a:pt x="27" y="0"/>
                  </a:lnTo>
                  <a:lnTo>
                    <a:pt x="418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24" y="861"/>
              <a:ext cx="1871" cy="106"/>
            </a:xfrm>
            <a:custGeom>
              <a:avLst/>
              <a:gdLst>
                <a:gd name="T0" fmla="*/ 0 w 418"/>
                <a:gd name="T1" fmla="*/ 21 h 21"/>
                <a:gd name="T2" fmla="*/ 27 w 418"/>
                <a:gd name="T3" fmla="*/ 0 h 21"/>
                <a:gd name="T4" fmla="*/ 418 w 418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" h="21">
                  <a:moveTo>
                    <a:pt x="0" y="21"/>
                  </a:moveTo>
                  <a:lnTo>
                    <a:pt x="27" y="0"/>
                  </a:lnTo>
                  <a:lnTo>
                    <a:pt x="418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24" y="3459"/>
              <a:ext cx="1871" cy="106"/>
            </a:xfrm>
            <a:custGeom>
              <a:avLst/>
              <a:gdLst>
                <a:gd name="T0" fmla="*/ 1871 w 1871"/>
                <a:gd name="T1" fmla="*/ 0 h 106"/>
                <a:gd name="T2" fmla="*/ 1751 w 1871"/>
                <a:gd name="T3" fmla="*/ 106 h 106"/>
                <a:gd name="T4" fmla="*/ 0 w 1871"/>
                <a:gd name="T5" fmla="*/ 106 h 106"/>
                <a:gd name="T6" fmla="*/ 121 w 1871"/>
                <a:gd name="T7" fmla="*/ 0 h 106"/>
                <a:gd name="T8" fmla="*/ 1871 w 187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1" h="106">
                  <a:moveTo>
                    <a:pt x="1871" y="0"/>
                  </a:moveTo>
                  <a:lnTo>
                    <a:pt x="1751" y="106"/>
                  </a:lnTo>
                  <a:lnTo>
                    <a:pt x="0" y="106"/>
                  </a:lnTo>
                  <a:lnTo>
                    <a:pt x="121" y="0"/>
                  </a:lnTo>
                  <a:lnTo>
                    <a:pt x="1871" y="0"/>
                  </a:lnTo>
                  <a:close/>
                </a:path>
              </a:pathLst>
            </a:cu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624" y="861"/>
              <a:ext cx="121" cy="2704"/>
            </a:xfrm>
            <a:custGeom>
              <a:avLst/>
              <a:gdLst>
                <a:gd name="T0" fmla="*/ 0 w 121"/>
                <a:gd name="T1" fmla="*/ 2704 h 2704"/>
                <a:gd name="T2" fmla="*/ 0 w 121"/>
                <a:gd name="T3" fmla="*/ 106 h 2704"/>
                <a:gd name="T4" fmla="*/ 121 w 121"/>
                <a:gd name="T5" fmla="*/ 0 h 2704"/>
                <a:gd name="T6" fmla="*/ 121 w 121"/>
                <a:gd name="T7" fmla="*/ 2598 h 2704"/>
                <a:gd name="T8" fmla="*/ 0 w 121"/>
                <a:gd name="T9" fmla="*/ 2704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704">
                  <a:moveTo>
                    <a:pt x="0" y="2704"/>
                  </a:moveTo>
                  <a:lnTo>
                    <a:pt x="0" y="106"/>
                  </a:lnTo>
                  <a:lnTo>
                    <a:pt x="121" y="0"/>
                  </a:lnTo>
                  <a:lnTo>
                    <a:pt x="121" y="2598"/>
                  </a:lnTo>
                  <a:lnTo>
                    <a:pt x="0" y="2704"/>
                  </a:lnTo>
                  <a:close/>
                </a:path>
              </a:pathLst>
            </a:cu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745" y="861"/>
              <a:ext cx="1750" cy="2598"/>
            </a:xfrm>
            <a:prstGeom prst="rect">
              <a:avLst/>
            </a:prstGeom>
            <a:noFill/>
            <a:ln w="4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238" y="1169"/>
              <a:ext cx="120" cy="2396"/>
            </a:xfrm>
            <a:custGeom>
              <a:avLst/>
              <a:gdLst>
                <a:gd name="T0" fmla="*/ 0 w 120"/>
                <a:gd name="T1" fmla="*/ 2396 h 2396"/>
                <a:gd name="T2" fmla="*/ 0 w 120"/>
                <a:gd name="T3" fmla="*/ 101 h 2396"/>
                <a:gd name="T4" fmla="*/ 120 w 120"/>
                <a:gd name="T5" fmla="*/ 0 h 2396"/>
                <a:gd name="T6" fmla="*/ 120 w 120"/>
                <a:gd name="T7" fmla="*/ 2290 h 2396"/>
                <a:gd name="T8" fmla="*/ 0 w 120"/>
                <a:gd name="T9" fmla="*/ 2396 h 2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396">
                  <a:moveTo>
                    <a:pt x="0" y="2396"/>
                  </a:moveTo>
                  <a:lnTo>
                    <a:pt x="0" y="101"/>
                  </a:lnTo>
                  <a:lnTo>
                    <a:pt x="120" y="0"/>
                  </a:lnTo>
                  <a:lnTo>
                    <a:pt x="120" y="2290"/>
                  </a:lnTo>
                  <a:lnTo>
                    <a:pt x="0" y="2396"/>
                  </a:lnTo>
                  <a:close/>
                </a:path>
              </a:pathLst>
            </a:custGeom>
            <a:solidFill>
              <a:srgbClr val="28415F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888" y="1270"/>
              <a:ext cx="350" cy="2295"/>
            </a:xfrm>
            <a:prstGeom prst="rect">
              <a:avLst/>
            </a:prstGeom>
            <a:solidFill>
              <a:srgbClr val="4F81BD"/>
            </a:solidFill>
            <a:ln w="4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888" y="1169"/>
              <a:ext cx="470" cy="101"/>
            </a:xfrm>
            <a:custGeom>
              <a:avLst/>
              <a:gdLst>
                <a:gd name="T0" fmla="*/ 350 w 470"/>
                <a:gd name="T1" fmla="*/ 101 h 101"/>
                <a:gd name="T2" fmla="*/ 470 w 470"/>
                <a:gd name="T3" fmla="*/ 0 h 101"/>
                <a:gd name="T4" fmla="*/ 121 w 470"/>
                <a:gd name="T5" fmla="*/ 0 h 101"/>
                <a:gd name="T6" fmla="*/ 0 w 470"/>
                <a:gd name="T7" fmla="*/ 101 h 101"/>
                <a:gd name="T8" fmla="*/ 350 w 470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0" h="101">
                  <a:moveTo>
                    <a:pt x="350" y="101"/>
                  </a:moveTo>
                  <a:lnTo>
                    <a:pt x="470" y="0"/>
                  </a:lnTo>
                  <a:lnTo>
                    <a:pt x="121" y="0"/>
                  </a:lnTo>
                  <a:lnTo>
                    <a:pt x="0" y="101"/>
                  </a:lnTo>
                  <a:lnTo>
                    <a:pt x="350" y="101"/>
                  </a:lnTo>
                  <a:close/>
                </a:path>
              </a:pathLst>
            </a:custGeom>
            <a:solidFill>
              <a:srgbClr val="3B618E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110" y="882"/>
              <a:ext cx="121" cy="2683"/>
            </a:xfrm>
            <a:custGeom>
              <a:avLst/>
              <a:gdLst>
                <a:gd name="T0" fmla="*/ 0 w 121"/>
                <a:gd name="T1" fmla="*/ 2683 h 2683"/>
                <a:gd name="T2" fmla="*/ 0 w 121"/>
                <a:gd name="T3" fmla="*/ 105 h 2683"/>
                <a:gd name="T4" fmla="*/ 121 w 121"/>
                <a:gd name="T5" fmla="*/ 0 h 2683"/>
                <a:gd name="T6" fmla="*/ 121 w 121"/>
                <a:gd name="T7" fmla="*/ 2577 h 2683"/>
                <a:gd name="T8" fmla="*/ 0 w 121"/>
                <a:gd name="T9" fmla="*/ 2683 h 2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683">
                  <a:moveTo>
                    <a:pt x="0" y="2683"/>
                  </a:moveTo>
                  <a:lnTo>
                    <a:pt x="0" y="105"/>
                  </a:lnTo>
                  <a:lnTo>
                    <a:pt x="121" y="0"/>
                  </a:lnTo>
                  <a:lnTo>
                    <a:pt x="121" y="2577"/>
                  </a:lnTo>
                  <a:lnTo>
                    <a:pt x="0" y="2683"/>
                  </a:lnTo>
                  <a:close/>
                </a:path>
              </a:pathLst>
            </a:custGeom>
            <a:solidFill>
              <a:srgbClr val="28415F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761" y="987"/>
              <a:ext cx="349" cy="2578"/>
            </a:xfrm>
            <a:prstGeom prst="rect">
              <a:avLst/>
            </a:prstGeom>
            <a:solidFill>
              <a:srgbClr val="4F81BD"/>
            </a:solidFill>
            <a:ln w="4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761" y="882"/>
              <a:ext cx="470" cy="105"/>
            </a:xfrm>
            <a:custGeom>
              <a:avLst/>
              <a:gdLst>
                <a:gd name="T0" fmla="*/ 349 w 470"/>
                <a:gd name="T1" fmla="*/ 105 h 105"/>
                <a:gd name="T2" fmla="*/ 470 w 470"/>
                <a:gd name="T3" fmla="*/ 0 h 105"/>
                <a:gd name="T4" fmla="*/ 121 w 470"/>
                <a:gd name="T5" fmla="*/ 0 h 105"/>
                <a:gd name="T6" fmla="*/ 0 w 470"/>
                <a:gd name="T7" fmla="*/ 105 h 105"/>
                <a:gd name="T8" fmla="*/ 349 w 470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0" h="105">
                  <a:moveTo>
                    <a:pt x="349" y="105"/>
                  </a:moveTo>
                  <a:lnTo>
                    <a:pt x="470" y="0"/>
                  </a:lnTo>
                  <a:lnTo>
                    <a:pt x="121" y="0"/>
                  </a:lnTo>
                  <a:lnTo>
                    <a:pt x="0" y="105"/>
                  </a:lnTo>
                  <a:lnTo>
                    <a:pt x="349" y="105"/>
                  </a:lnTo>
                  <a:close/>
                </a:path>
              </a:pathLst>
            </a:custGeom>
            <a:solidFill>
              <a:srgbClr val="3B618E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 flipV="1">
              <a:off x="624" y="967"/>
              <a:ext cx="0" cy="259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 flipH="1">
              <a:off x="597" y="3565"/>
              <a:ext cx="27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>
              <a:off x="597" y="3302"/>
              <a:ext cx="27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597" y="3045"/>
              <a:ext cx="27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 flipH="1">
              <a:off x="597" y="2783"/>
              <a:ext cx="27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 flipH="1">
              <a:off x="597" y="2526"/>
              <a:ext cx="27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 flipH="1">
              <a:off x="597" y="2263"/>
              <a:ext cx="27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 flipH="1">
              <a:off x="597" y="2006"/>
              <a:ext cx="27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 flipH="1">
              <a:off x="597" y="1744"/>
              <a:ext cx="27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 flipH="1">
              <a:off x="597" y="1487"/>
              <a:ext cx="27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 flipH="1">
              <a:off x="597" y="1225"/>
              <a:ext cx="27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H="1">
              <a:off x="597" y="967"/>
              <a:ext cx="27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557" y="3534"/>
              <a:ext cx="49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mall Fonts" charset="0"/>
                  <a:cs typeface="Arial" pitchFamily="34" charset="0"/>
                </a:rPr>
                <a:t>0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539" y="3272"/>
              <a:ext cx="71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mall Fonts" charset="0"/>
                  <a:cs typeface="Arial" pitchFamily="34" charset="0"/>
                </a:rPr>
                <a:t>10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530" y="3015"/>
              <a:ext cx="71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mall Fonts" charset="0"/>
                  <a:cs typeface="Arial" pitchFamily="34" charset="0"/>
                </a:rPr>
                <a:t>20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530" y="2753"/>
              <a:ext cx="71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mall Fonts" charset="0"/>
                  <a:cs typeface="Arial" pitchFamily="34" charset="0"/>
                </a:rPr>
                <a:t>30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530" y="2495"/>
              <a:ext cx="71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mall Fonts" charset="0"/>
                  <a:cs typeface="Arial" pitchFamily="34" charset="0"/>
                </a:rPr>
                <a:t>40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530" y="2233"/>
              <a:ext cx="71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mall Fonts" charset="0"/>
                  <a:cs typeface="Arial" pitchFamily="34" charset="0"/>
                </a:rPr>
                <a:t>50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530" y="1976"/>
              <a:ext cx="71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mall Fonts" charset="0"/>
                  <a:cs typeface="Arial" pitchFamily="34" charset="0"/>
                </a:rPr>
                <a:t>60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530" y="1714"/>
              <a:ext cx="71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mall Fonts" charset="0"/>
                  <a:cs typeface="Arial" pitchFamily="34" charset="0"/>
                </a:rPr>
                <a:t>70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530" y="1457"/>
              <a:ext cx="71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mall Fonts" charset="0"/>
                  <a:cs typeface="Arial" pitchFamily="34" charset="0"/>
                </a:rPr>
                <a:t>80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530" y="1194"/>
              <a:ext cx="71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mall Fonts" charset="0"/>
                  <a:cs typeface="Arial" pitchFamily="34" charset="0"/>
                </a:rPr>
                <a:t>90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512" y="937"/>
              <a:ext cx="98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mall Fonts" charset="0"/>
                  <a:cs typeface="Arial" pitchFamily="34" charset="0"/>
                </a:rPr>
                <a:t>100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Line 51"/>
            <p:cNvSpPr>
              <a:spLocks noChangeShapeType="1"/>
            </p:cNvSpPr>
            <p:nvPr/>
          </p:nvSpPr>
          <p:spPr bwMode="auto">
            <a:xfrm>
              <a:off x="624" y="3565"/>
              <a:ext cx="1751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3" name="Line 52"/>
            <p:cNvSpPr>
              <a:spLocks noChangeShapeType="1"/>
            </p:cNvSpPr>
            <p:nvPr/>
          </p:nvSpPr>
          <p:spPr bwMode="auto">
            <a:xfrm>
              <a:off x="624" y="3565"/>
              <a:ext cx="0" cy="3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" name="Line 53"/>
            <p:cNvSpPr>
              <a:spLocks noChangeShapeType="1"/>
            </p:cNvSpPr>
            <p:nvPr/>
          </p:nvSpPr>
          <p:spPr bwMode="auto">
            <a:xfrm>
              <a:off x="1502" y="3565"/>
              <a:ext cx="0" cy="3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5" name="Line 54"/>
            <p:cNvSpPr>
              <a:spLocks noChangeShapeType="1"/>
            </p:cNvSpPr>
            <p:nvPr/>
          </p:nvSpPr>
          <p:spPr bwMode="auto">
            <a:xfrm>
              <a:off x="2375" y="3565"/>
              <a:ext cx="0" cy="3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790" y="3605"/>
              <a:ext cx="585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mall Fonts" charset="0"/>
                  <a:cs typeface="Arial" pitchFamily="34" charset="0"/>
                </a:rPr>
                <a:t>Percepción mejoría física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1609" y="3605"/>
              <a:ext cx="70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mall Fonts" charset="0"/>
                  <a:cs typeface="Arial" pitchFamily="34" charset="0"/>
                </a:rPr>
                <a:t>Percepción mejoría</a:t>
              </a:r>
              <a:r>
                <a:rPr kumimoji="0" lang="es-ES" sz="600" b="1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mall Fonts" charset="0"/>
                  <a:cs typeface="Arial" pitchFamily="34" charset="0"/>
                </a:rPr>
                <a:t> emocional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2545" y="2233"/>
              <a:ext cx="174" cy="71"/>
            </a:xfrm>
            <a:prstGeom prst="rect">
              <a:avLst/>
            </a:prstGeom>
            <a:noFill/>
            <a:ln w="4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2563" y="2258"/>
              <a:ext cx="22" cy="26"/>
            </a:xfrm>
            <a:prstGeom prst="rect">
              <a:avLst/>
            </a:prstGeom>
            <a:solidFill>
              <a:srgbClr val="4F81BD"/>
            </a:solidFill>
            <a:ln w="4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2598" y="2249"/>
              <a:ext cx="116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mall Fonts" charset="0"/>
                  <a:cs typeface="Arial" pitchFamily="34" charset="0"/>
                </a:rPr>
                <a:t>Este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806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251520" y="296863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r>
              <a:rPr lang="ca-ES" sz="2000" dirty="0" smtClean="0"/>
              <a:t>Se nos </a:t>
            </a:r>
            <a:r>
              <a:rPr lang="ca-ES" sz="2000" dirty="0" err="1" smtClean="0"/>
              <a:t>pide</a:t>
            </a:r>
            <a:r>
              <a:rPr lang="ca-ES" sz="2000" dirty="0" smtClean="0"/>
              <a:t> generar evidencia...</a:t>
            </a:r>
          </a:p>
        </p:txBody>
      </p:sp>
      <p:pic>
        <p:nvPicPr>
          <p:cNvPr id="7" name="Picture 8" descr="IMG_138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1475656" y="1412776"/>
            <a:ext cx="6032500" cy="4525962"/>
          </a:xfrm>
        </p:spPr>
      </p:pic>
      <p:pic>
        <p:nvPicPr>
          <p:cNvPr id="6" name="Picture 2" descr="C:\Users\Ester\Desktop\PREMSA DEL DIA\nice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620713"/>
            <a:ext cx="1981200" cy="4953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920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IMG419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1746250" y="1412776"/>
            <a:ext cx="6029325" cy="4522788"/>
          </a:xfrm>
        </p:spPr>
      </p:pic>
      <p:pic>
        <p:nvPicPr>
          <p:cNvPr id="6" name="Picture 2" descr="C:\Users\Ester\Desktop\PREMSA DEL DIA\nice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620713"/>
            <a:ext cx="1981200" cy="4953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1940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 descr="CIMG422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1751899" y="1412776"/>
            <a:ext cx="6032500" cy="4525962"/>
          </a:xfrm>
        </p:spPr>
      </p:pic>
      <p:pic>
        <p:nvPicPr>
          <p:cNvPr id="6" name="Picture 2" descr="C:\Users\Ester\Desktop\PREMSA DEL DIA\nice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620713"/>
            <a:ext cx="1981200" cy="4953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8098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526</Words>
  <Application>Microsoft Office PowerPoint</Application>
  <PresentationFormat>Presentación en pantalla (4:3)</PresentationFormat>
  <Paragraphs>198</Paragraphs>
  <Slides>52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 nos pide generar evidencia...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Comité de Salud Integrativa.  Aprobación  25-02-2013 </vt:lpstr>
      <vt:lpstr>Presentación de PowerPoint</vt:lpstr>
      <vt:lpstr>Presentación de PowerPoint</vt:lpstr>
      <vt:lpstr>Presentación de PowerPoint</vt:lpstr>
      <vt:lpstr>Presentación de PowerPoint</vt:lpstr>
      <vt:lpstr> - I JORNADA DE SALUT INTEGRATIVA: Sumando hacia el futuro  (18-10-13)  - II JORNADA DE SALUT INTEGRATIVA: Compartiendo experiencias (17-10-14)  - III JORNADA DE SALUT INTEGRATIVA: 13-11-15     El nuevo paradigma: una realidad</vt:lpstr>
      <vt:lpstr>   ONCOLOGIA INTEGRATIVA  CURSO BASES CIENTIFICAS DE LA MEDICINA INTEGRATIVA   FORMACIÓN: EUIT  MINDFULNESS   REIKI  CURSO DE KINESIOLOGIA HOLÍSTICA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Abadia Castelló, Cristina</dc:creator>
  <cp:lastModifiedBy>Celeste Jiménez</cp:lastModifiedBy>
  <cp:revision>111</cp:revision>
  <dcterms:created xsi:type="dcterms:W3CDTF">2016-07-07T07:38:10Z</dcterms:created>
  <dcterms:modified xsi:type="dcterms:W3CDTF">2020-04-07T09:30:14Z</dcterms:modified>
</cp:coreProperties>
</file>